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71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F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0" d="100"/>
          <a:sy n="50" d="100"/>
        </p:scale>
        <p:origin x="42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67EC-1B22-4963-A3F2-6210E4950F8F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938-D83B-470D-AFA2-6FBB399FF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47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67EC-1B22-4963-A3F2-6210E4950F8F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938-D83B-470D-AFA2-6FBB399FF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714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67EC-1B22-4963-A3F2-6210E4950F8F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938-D83B-470D-AFA2-6FBB399FF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74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67EC-1B22-4963-A3F2-6210E4950F8F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938-D83B-470D-AFA2-6FBB399FF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81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67EC-1B22-4963-A3F2-6210E4950F8F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938-D83B-470D-AFA2-6FBB399FF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5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67EC-1B22-4963-A3F2-6210E4950F8F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938-D83B-470D-AFA2-6FBB399FF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40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67EC-1B22-4963-A3F2-6210E4950F8F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938-D83B-470D-AFA2-6FBB399FF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16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67EC-1B22-4963-A3F2-6210E4950F8F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938-D83B-470D-AFA2-6FBB399FF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07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67EC-1B22-4963-A3F2-6210E4950F8F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938-D83B-470D-AFA2-6FBB399FF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845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67EC-1B22-4963-A3F2-6210E4950F8F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938-D83B-470D-AFA2-6FBB399FF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397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067EC-1B22-4963-A3F2-6210E4950F8F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938-D83B-470D-AFA2-6FBB399FF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474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067EC-1B22-4963-A3F2-6210E4950F8F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95938-D83B-470D-AFA2-6FBB399FF6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94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5" y="833281"/>
            <a:ext cx="5660570" cy="56605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284981"/>
            <a:ext cx="12192000" cy="2387600"/>
          </a:xfrm>
          <a:noFill/>
          <a:effectLst>
            <a:glow>
              <a:schemeClr val="accent1">
                <a:alpha val="2000"/>
              </a:schemeClr>
            </a:glow>
          </a:effectLst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ru-RU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18F1FC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Автоматизация процесса управления  в рамках реализации проекта «Электронный лицей»</a:t>
            </a:r>
            <a:endParaRPr lang="ru-RU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18F1FC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755335"/>
            <a:ext cx="9144000" cy="1655762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1"/>
                  </a:glow>
                  <a:reflection blurRad="6350" stA="55000" endA="300" endPos="45500" dir="5400000" sy="-100000" algn="bl" rotWithShape="0"/>
                </a:effectLst>
              </a:rPr>
              <a:t>Автор – Разуваев А.Г.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accent1"/>
                  </a:glow>
                  <a:reflection blurRad="6350" stA="55000" endA="300" endPos="45500" dir="5400000" sy="-100000" algn="bl" rotWithShape="0"/>
                </a:effectLst>
              </a:rPr>
              <a:t>Инженер-программист МАОУ «УТЛ»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glow rad="127000">
                  <a:schemeClr val="accent1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89"/>
            <a:ext cx="12192000" cy="708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838200" y="1166915"/>
            <a:ext cx="10531433" cy="4537206"/>
          </a:xfrm>
          <a:custGeom>
            <a:avLst/>
            <a:gdLst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47728 w 9723549"/>
              <a:gd name="connsiteY11" fmla="*/ 2266682 h 3812148"/>
              <a:gd name="connsiteX12" fmla="*/ 0 w 9723549"/>
              <a:gd name="connsiteY12" fmla="*/ 1918954 h 3812148"/>
              <a:gd name="connsiteX13" fmla="*/ 0 w 9723549"/>
              <a:gd name="connsiteY13" fmla="*/ 206062 h 3812148"/>
              <a:gd name="connsiteX14" fmla="*/ 167425 w 9723549"/>
              <a:gd name="connsiteY14" fmla="*/ 0 h 3812148"/>
              <a:gd name="connsiteX0" fmla="*/ 182065 w 9738189"/>
              <a:gd name="connsiteY0" fmla="*/ 0 h 3812148"/>
              <a:gd name="connsiteX1" fmla="*/ 2835113 w 9738189"/>
              <a:gd name="connsiteY1" fmla="*/ 0 h 3812148"/>
              <a:gd name="connsiteX2" fmla="*/ 3157085 w 9738189"/>
              <a:gd name="connsiteY2" fmla="*/ 321972 h 3812148"/>
              <a:gd name="connsiteX3" fmla="*/ 9454854 w 9738189"/>
              <a:gd name="connsiteY3" fmla="*/ 321972 h 3812148"/>
              <a:gd name="connsiteX4" fmla="*/ 9738189 w 9738189"/>
              <a:gd name="connsiteY4" fmla="*/ 605307 h 3812148"/>
              <a:gd name="connsiteX5" fmla="*/ 9738189 w 9738189"/>
              <a:gd name="connsiteY5" fmla="*/ 2614412 h 3812148"/>
              <a:gd name="connsiteX6" fmla="*/ 9016972 w 9738189"/>
              <a:gd name="connsiteY6" fmla="*/ 3335629 h 3812148"/>
              <a:gd name="connsiteX7" fmla="*/ 4844218 w 9738189"/>
              <a:gd name="connsiteY7" fmla="*/ 3335629 h 3812148"/>
              <a:gd name="connsiteX8" fmla="*/ 4367699 w 9738189"/>
              <a:gd name="connsiteY8" fmla="*/ 3812148 h 3812148"/>
              <a:gd name="connsiteX9" fmla="*/ 903282 w 9738189"/>
              <a:gd name="connsiteY9" fmla="*/ 3812148 h 3812148"/>
              <a:gd name="connsiteX10" fmla="*/ 362368 w 9738189"/>
              <a:gd name="connsiteY10" fmla="*/ 3271234 h 3812148"/>
              <a:gd name="connsiteX11" fmla="*/ 0 w 9738189"/>
              <a:gd name="connsiteY11" fmla="*/ 3000135 h 3812148"/>
              <a:gd name="connsiteX12" fmla="*/ 14640 w 9738189"/>
              <a:gd name="connsiteY12" fmla="*/ 1918954 h 3812148"/>
              <a:gd name="connsiteX13" fmla="*/ 14640 w 9738189"/>
              <a:gd name="connsiteY13" fmla="*/ 206062 h 3812148"/>
              <a:gd name="connsiteX14" fmla="*/ 182065 w 9738189"/>
              <a:gd name="connsiteY14" fmla="*/ 0 h 3812148"/>
              <a:gd name="connsiteX0" fmla="*/ 182065 w 9738189"/>
              <a:gd name="connsiteY0" fmla="*/ 0 h 3821324"/>
              <a:gd name="connsiteX1" fmla="*/ 2835113 w 9738189"/>
              <a:gd name="connsiteY1" fmla="*/ 0 h 3821324"/>
              <a:gd name="connsiteX2" fmla="*/ 3157085 w 9738189"/>
              <a:gd name="connsiteY2" fmla="*/ 321972 h 3821324"/>
              <a:gd name="connsiteX3" fmla="*/ 9454854 w 9738189"/>
              <a:gd name="connsiteY3" fmla="*/ 321972 h 3821324"/>
              <a:gd name="connsiteX4" fmla="*/ 9738189 w 9738189"/>
              <a:gd name="connsiteY4" fmla="*/ 605307 h 3821324"/>
              <a:gd name="connsiteX5" fmla="*/ 9738189 w 9738189"/>
              <a:gd name="connsiteY5" fmla="*/ 2614412 h 3821324"/>
              <a:gd name="connsiteX6" fmla="*/ 9016972 w 9738189"/>
              <a:gd name="connsiteY6" fmla="*/ 3335629 h 3821324"/>
              <a:gd name="connsiteX7" fmla="*/ 4844218 w 9738189"/>
              <a:gd name="connsiteY7" fmla="*/ 3335629 h 3821324"/>
              <a:gd name="connsiteX8" fmla="*/ 4367699 w 9738189"/>
              <a:gd name="connsiteY8" fmla="*/ 3812148 h 3821324"/>
              <a:gd name="connsiteX9" fmla="*/ 903282 w 9738189"/>
              <a:gd name="connsiteY9" fmla="*/ 3812148 h 3821324"/>
              <a:gd name="connsiteX10" fmla="*/ 312039 w 9738189"/>
              <a:gd name="connsiteY10" fmla="*/ 3821324 h 3821324"/>
              <a:gd name="connsiteX11" fmla="*/ 0 w 9738189"/>
              <a:gd name="connsiteY11" fmla="*/ 3000135 h 3821324"/>
              <a:gd name="connsiteX12" fmla="*/ 14640 w 9738189"/>
              <a:gd name="connsiteY12" fmla="*/ 1918954 h 3821324"/>
              <a:gd name="connsiteX13" fmla="*/ 14640 w 9738189"/>
              <a:gd name="connsiteY13" fmla="*/ 206062 h 3821324"/>
              <a:gd name="connsiteX14" fmla="*/ 182065 w 9738189"/>
              <a:gd name="connsiteY14" fmla="*/ 0 h 3821324"/>
              <a:gd name="connsiteX0" fmla="*/ 182065 w 9738189"/>
              <a:gd name="connsiteY0" fmla="*/ 0 h 3821324"/>
              <a:gd name="connsiteX1" fmla="*/ 2835113 w 9738189"/>
              <a:gd name="connsiteY1" fmla="*/ 0 h 3821324"/>
              <a:gd name="connsiteX2" fmla="*/ 3157085 w 9738189"/>
              <a:gd name="connsiteY2" fmla="*/ 321972 h 3821324"/>
              <a:gd name="connsiteX3" fmla="*/ 9454854 w 9738189"/>
              <a:gd name="connsiteY3" fmla="*/ 321972 h 3821324"/>
              <a:gd name="connsiteX4" fmla="*/ 9738189 w 9738189"/>
              <a:gd name="connsiteY4" fmla="*/ 605307 h 3821324"/>
              <a:gd name="connsiteX5" fmla="*/ 9738189 w 9738189"/>
              <a:gd name="connsiteY5" fmla="*/ 2614412 h 3821324"/>
              <a:gd name="connsiteX6" fmla="*/ 9016972 w 9738189"/>
              <a:gd name="connsiteY6" fmla="*/ 3335629 h 3821324"/>
              <a:gd name="connsiteX7" fmla="*/ 4844218 w 9738189"/>
              <a:gd name="connsiteY7" fmla="*/ 3335629 h 3821324"/>
              <a:gd name="connsiteX8" fmla="*/ 4367699 w 9738189"/>
              <a:gd name="connsiteY8" fmla="*/ 3812148 h 3821324"/>
              <a:gd name="connsiteX9" fmla="*/ 903282 w 9738189"/>
              <a:gd name="connsiteY9" fmla="*/ 3812148 h 3821324"/>
              <a:gd name="connsiteX10" fmla="*/ 312039 w 9738189"/>
              <a:gd name="connsiteY10" fmla="*/ 3821324 h 3821324"/>
              <a:gd name="connsiteX11" fmla="*/ 0 w 9738189"/>
              <a:gd name="connsiteY11" fmla="*/ 3000135 h 3821324"/>
              <a:gd name="connsiteX12" fmla="*/ 14640 w 9738189"/>
              <a:gd name="connsiteY12" fmla="*/ 1918954 h 3821324"/>
              <a:gd name="connsiteX13" fmla="*/ 14640 w 9738189"/>
              <a:gd name="connsiteY13" fmla="*/ 206062 h 3821324"/>
              <a:gd name="connsiteX14" fmla="*/ 182065 w 9738189"/>
              <a:gd name="connsiteY14" fmla="*/ 0 h 3821324"/>
              <a:gd name="connsiteX0" fmla="*/ 182065 w 9738189"/>
              <a:gd name="connsiteY0" fmla="*/ 0 h 3812148"/>
              <a:gd name="connsiteX1" fmla="*/ 2835113 w 9738189"/>
              <a:gd name="connsiteY1" fmla="*/ 0 h 3812148"/>
              <a:gd name="connsiteX2" fmla="*/ 3157085 w 9738189"/>
              <a:gd name="connsiteY2" fmla="*/ 321972 h 3812148"/>
              <a:gd name="connsiteX3" fmla="*/ 9454854 w 9738189"/>
              <a:gd name="connsiteY3" fmla="*/ 321972 h 3812148"/>
              <a:gd name="connsiteX4" fmla="*/ 9738189 w 9738189"/>
              <a:gd name="connsiteY4" fmla="*/ 605307 h 3812148"/>
              <a:gd name="connsiteX5" fmla="*/ 9738189 w 9738189"/>
              <a:gd name="connsiteY5" fmla="*/ 2614412 h 3812148"/>
              <a:gd name="connsiteX6" fmla="*/ 9016972 w 9738189"/>
              <a:gd name="connsiteY6" fmla="*/ 3335629 h 3812148"/>
              <a:gd name="connsiteX7" fmla="*/ 4844218 w 9738189"/>
              <a:gd name="connsiteY7" fmla="*/ 3335629 h 3812148"/>
              <a:gd name="connsiteX8" fmla="*/ 4367699 w 9738189"/>
              <a:gd name="connsiteY8" fmla="*/ 3812148 h 3812148"/>
              <a:gd name="connsiteX9" fmla="*/ 903282 w 9738189"/>
              <a:gd name="connsiteY9" fmla="*/ 3812148 h 3812148"/>
              <a:gd name="connsiteX10" fmla="*/ 312039 w 9738189"/>
              <a:gd name="connsiteY10" fmla="*/ 3802988 h 3812148"/>
              <a:gd name="connsiteX11" fmla="*/ 0 w 9738189"/>
              <a:gd name="connsiteY11" fmla="*/ 3000135 h 3812148"/>
              <a:gd name="connsiteX12" fmla="*/ 14640 w 9738189"/>
              <a:gd name="connsiteY12" fmla="*/ 1918954 h 3812148"/>
              <a:gd name="connsiteX13" fmla="*/ 14640 w 9738189"/>
              <a:gd name="connsiteY13" fmla="*/ 206062 h 3812148"/>
              <a:gd name="connsiteX14" fmla="*/ 182065 w 9738189"/>
              <a:gd name="connsiteY14" fmla="*/ 0 h 3812148"/>
              <a:gd name="connsiteX0" fmla="*/ 182065 w 9738189"/>
              <a:gd name="connsiteY0" fmla="*/ 0 h 3821324"/>
              <a:gd name="connsiteX1" fmla="*/ 2835113 w 9738189"/>
              <a:gd name="connsiteY1" fmla="*/ 0 h 3821324"/>
              <a:gd name="connsiteX2" fmla="*/ 3157085 w 9738189"/>
              <a:gd name="connsiteY2" fmla="*/ 321972 h 3821324"/>
              <a:gd name="connsiteX3" fmla="*/ 9454854 w 9738189"/>
              <a:gd name="connsiteY3" fmla="*/ 321972 h 3821324"/>
              <a:gd name="connsiteX4" fmla="*/ 9738189 w 9738189"/>
              <a:gd name="connsiteY4" fmla="*/ 605307 h 3821324"/>
              <a:gd name="connsiteX5" fmla="*/ 9738189 w 9738189"/>
              <a:gd name="connsiteY5" fmla="*/ 2614412 h 3821324"/>
              <a:gd name="connsiteX6" fmla="*/ 9016972 w 9738189"/>
              <a:gd name="connsiteY6" fmla="*/ 3335629 h 3821324"/>
              <a:gd name="connsiteX7" fmla="*/ 4844218 w 9738189"/>
              <a:gd name="connsiteY7" fmla="*/ 3335629 h 3821324"/>
              <a:gd name="connsiteX8" fmla="*/ 4367699 w 9738189"/>
              <a:gd name="connsiteY8" fmla="*/ 3812148 h 3821324"/>
              <a:gd name="connsiteX9" fmla="*/ 903282 w 9738189"/>
              <a:gd name="connsiteY9" fmla="*/ 3812148 h 3821324"/>
              <a:gd name="connsiteX10" fmla="*/ 312039 w 9738189"/>
              <a:gd name="connsiteY10" fmla="*/ 3821324 h 3821324"/>
              <a:gd name="connsiteX11" fmla="*/ 0 w 9738189"/>
              <a:gd name="connsiteY11" fmla="*/ 3000135 h 3821324"/>
              <a:gd name="connsiteX12" fmla="*/ 14640 w 9738189"/>
              <a:gd name="connsiteY12" fmla="*/ 1918954 h 3821324"/>
              <a:gd name="connsiteX13" fmla="*/ 14640 w 9738189"/>
              <a:gd name="connsiteY13" fmla="*/ 206062 h 3821324"/>
              <a:gd name="connsiteX14" fmla="*/ 182065 w 9738189"/>
              <a:gd name="connsiteY14" fmla="*/ 0 h 382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738189" h="3821324">
                <a:moveTo>
                  <a:pt x="182065" y="0"/>
                </a:moveTo>
                <a:lnTo>
                  <a:pt x="2835113" y="0"/>
                </a:lnTo>
                <a:lnTo>
                  <a:pt x="3157085" y="321972"/>
                </a:lnTo>
                <a:lnTo>
                  <a:pt x="9454854" y="321972"/>
                </a:lnTo>
                <a:lnTo>
                  <a:pt x="9738189" y="605307"/>
                </a:lnTo>
                <a:lnTo>
                  <a:pt x="9738189" y="2614412"/>
                </a:lnTo>
                <a:lnTo>
                  <a:pt x="9016972" y="3335629"/>
                </a:lnTo>
                <a:lnTo>
                  <a:pt x="4844218" y="3335629"/>
                </a:lnTo>
                <a:lnTo>
                  <a:pt x="4367699" y="3812148"/>
                </a:lnTo>
                <a:lnTo>
                  <a:pt x="903282" y="3812148"/>
                </a:lnTo>
                <a:lnTo>
                  <a:pt x="312039" y="3821324"/>
                </a:lnTo>
                <a:lnTo>
                  <a:pt x="0" y="3000135"/>
                </a:lnTo>
                <a:lnTo>
                  <a:pt x="14640" y="1918954"/>
                </a:lnTo>
                <a:lnTo>
                  <a:pt x="14640" y="206062"/>
                </a:lnTo>
                <a:lnTo>
                  <a:pt x="182065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73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7971"/>
            <a:ext cx="10515600" cy="83819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Принцип работы комплекса файлов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«Итоги педагогической деятельности»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7619" y="1543237"/>
            <a:ext cx="10515600" cy="435133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Внесение данных в таблицы 1а (предмет) информации учителем-предметником по своим </a:t>
            </a:r>
            <a:r>
              <a:rPr lang="ru-RU" dirty="0" err="1" smtClean="0">
                <a:solidFill>
                  <a:schemeClr val="bg1"/>
                </a:solidFill>
              </a:rPr>
              <a:t>паралеллям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Копирование данных в таблицы 1б (учитель) информации из таблиц 1а (предмет)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Перенос данных в таблицы 2 (предметные таблицы) информации из таблиц 1а (предмет)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Перенос данных в таблицы 3 (итоги) информации из таблиц 2 (предметные таблицы).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724141" y="0"/>
            <a:ext cx="1738647" cy="1068945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 flipH="1">
            <a:off x="9729212" y="1"/>
            <a:ext cx="1738648" cy="1068944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459" y="-899293"/>
            <a:ext cx="2724918" cy="2724918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541" y="-899293"/>
            <a:ext cx="2724918" cy="2724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77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/>
      <p:bldP spid="2" grpId="1"/>
      <p:bldP spid="3" grpId="0" build="p"/>
      <p:bldP spid="3" grpId="1" build="p"/>
      <p:bldP spid="5" grpId="0" animBg="1"/>
      <p:bldP spid="5" grpId="1" animBg="1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838200" y="1526145"/>
            <a:ext cx="9723549" cy="4650817"/>
          </a:xfrm>
          <a:custGeom>
            <a:avLst/>
            <a:gdLst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47728 w 9723549"/>
              <a:gd name="connsiteY11" fmla="*/ 2266682 h 3812148"/>
              <a:gd name="connsiteX12" fmla="*/ 0 w 9723549"/>
              <a:gd name="connsiteY12" fmla="*/ 1918954 h 3812148"/>
              <a:gd name="connsiteX13" fmla="*/ 0 w 9723549"/>
              <a:gd name="connsiteY13" fmla="*/ 206062 h 3812148"/>
              <a:gd name="connsiteX14" fmla="*/ 167425 w 9723549"/>
              <a:gd name="connsiteY14" fmla="*/ 0 h 38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723549" h="3812148">
                <a:moveTo>
                  <a:pt x="167425" y="0"/>
                </a:moveTo>
                <a:lnTo>
                  <a:pt x="2820473" y="0"/>
                </a:lnTo>
                <a:lnTo>
                  <a:pt x="3142445" y="321972"/>
                </a:lnTo>
                <a:lnTo>
                  <a:pt x="9440214" y="321972"/>
                </a:lnTo>
                <a:lnTo>
                  <a:pt x="9723549" y="605307"/>
                </a:lnTo>
                <a:lnTo>
                  <a:pt x="9723549" y="2614412"/>
                </a:lnTo>
                <a:lnTo>
                  <a:pt x="9002332" y="3335629"/>
                </a:lnTo>
                <a:lnTo>
                  <a:pt x="4829578" y="3335629"/>
                </a:lnTo>
                <a:lnTo>
                  <a:pt x="4353059" y="3812148"/>
                </a:lnTo>
                <a:lnTo>
                  <a:pt x="888642" y="3812148"/>
                </a:lnTo>
                <a:lnTo>
                  <a:pt x="347728" y="3271234"/>
                </a:lnTo>
                <a:lnTo>
                  <a:pt x="347728" y="2266682"/>
                </a:lnTo>
                <a:lnTo>
                  <a:pt x="0" y="1918954"/>
                </a:lnTo>
                <a:lnTo>
                  <a:pt x="0" y="206062"/>
                </a:lnTo>
                <a:lnTo>
                  <a:pt x="167425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73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Работа с формулами в итоговых сводных таблицах</a:t>
            </a:r>
          </a:p>
          <a:p>
            <a:pPr lvl="1"/>
            <a:r>
              <a:rPr lang="ru-RU" dirty="0" smtClean="0">
                <a:solidFill>
                  <a:schemeClr val="bg1"/>
                </a:solidFill>
              </a:rPr>
              <a:t>Автоматизация расчетов данных</a:t>
            </a:r>
          </a:p>
          <a:p>
            <a:pPr lvl="1"/>
            <a:r>
              <a:rPr lang="ru-RU" dirty="0" smtClean="0">
                <a:solidFill>
                  <a:schemeClr val="bg1"/>
                </a:solidFill>
              </a:rPr>
              <a:t>Исключение излишних повторов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VBA-</a:t>
            </a:r>
            <a:r>
              <a:rPr lang="ru-RU" dirty="0" smtClean="0">
                <a:solidFill>
                  <a:schemeClr val="bg1"/>
                </a:solidFill>
              </a:rPr>
              <a:t>программирование (общие итоги)</a:t>
            </a:r>
          </a:p>
          <a:p>
            <a:pPr lvl="1"/>
            <a:r>
              <a:rPr lang="ru-RU" dirty="0" smtClean="0">
                <a:solidFill>
                  <a:schemeClr val="bg1"/>
                </a:solidFill>
              </a:rPr>
              <a:t>Макросы ответственные за создание листов с данными :</a:t>
            </a:r>
          </a:p>
          <a:p>
            <a:pPr lvl="2"/>
            <a:r>
              <a:rPr lang="ru-RU" dirty="0" smtClean="0">
                <a:solidFill>
                  <a:schemeClr val="bg1"/>
                </a:solidFill>
              </a:rPr>
              <a:t>По параллелям</a:t>
            </a:r>
          </a:p>
          <a:p>
            <a:pPr lvl="2"/>
            <a:r>
              <a:rPr lang="ru-RU" dirty="0" smtClean="0">
                <a:solidFill>
                  <a:schemeClr val="bg1"/>
                </a:solidFill>
              </a:rPr>
              <a:t>По учебных годам</a:t>
            </a:r>
          </a:p>
          <a:p>
            <a:pPr lvl="2"/>
            <a:r>
              <a:rPr lang="ru-RU" dirty="0" smtClean="0">
                <a:solidFill>
                  <a:schemeClr val="bg1"/>
                </a:solidFill>
              </a:rPr>
              <a:t>Расчетам итогов педагогической деятельности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459" y="-899293"/>
            <a:ext cx="2724918" cy="2724918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541" y="-899293"/>
            <a:ext cx="2724918" cy="2724918"/>
          </a:xfrm>
          <a:prstGeom prst="rect">
            <a:avLst/>
          </a:prstGeom>
          <a:noFill/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38200" y="97971"/>
            <a:ext cx="10515600" cy="83819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Принцип работы комплекса файлов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«Итоги педагогической деятельности»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724141" y="0"/>
            <a:ext cx="1738647" cy="1068945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 flipH="1">
            <a:off x="9729212" y="1"/>
            <a:ext cx="1738648" cy="1068944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87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build="p"/>
      <p:bldP spid="14" grpId="0"/>
      <p:bldP spid="14" grpId="1"/>
      <p:bldP spid="15" grpId="0" animBg="1"/>
      <p:bldP spid="15" grpId="1" animBg="1"/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работы комплекса файлов </a:t>
            </a:r>
            <a:br>
              <a:rPr lang="ru-RU" dirty="0" smtClean="0"/>
            </a:br>
            <a:r>
              <a:rPr lang="ru-RU" dirty="0" smtClean="0"/>
              <a:t>«Итоги педагогической деятельности»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87" y="1268710"/>
            <a:ext cx="5442856" cy="544285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178" y="-38884"/>
            <a:ext cx="1239058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6953" y="-23668"/>
            <a:ext cx="1239058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225" y="-23668"/>
            <a:ext cx="12390584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8407" y="-31276"/>
            <a:ext cx="12422038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4067" y="-55506"/>
            <a:ext cx="12390584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26709" y="-18763"/>
            <a:ext cx="12673781" cy="68649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36154" y="-46492"/>
            <a:ext cx="12673781" cy="68649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39226" y="-38565"/>
            <a:ext cx="12673781" cy="68649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9781" y="-35538"/>
            <a:ext cx="12673781" cy="68649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65659" y="-6961"/>
            <a:ext cx="12709659" cy="68649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80527" y="0"/>
            <a:ext cx="12781415" cy="687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/>
          <p:cNvSpPr/>
          <p:nvPr/>
        </p:nvSpPr>
        <p:spPr>
          <a:xfrm>
            <a:off x="696686" y="1526145"/>
            <a:ext cx="10548257" cy="4661703"/>
          </a:xfrm>
          <a:custGeom>
            <a:avLst/>
            <a:gdLst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47728 w 9723549"/>
              <a:gd name="connsiteY11" fmla="*/ 2266682 h 3812148"/>
              <a:gd name="connsiteX12" fmla="*/ 0 w 9723549"/>
              <a:gd name="connsiteY12" fmla="*/ 1918954 h 3812148"/>
              <a:gd name="connsiteX13" fmla="*/ 0 w 9723549"/>
              <a:gd name="connsiteY13" fmla="*/ 206062 h 3812148"/>
              <a:gd name="connsiteX14" fmla="*/ 167425 w 9723549"/>
              <a:gd name="connsiteY14" fmla="*/ 0 h 3812148"/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47728 w 9723549"/>
              <a:gd name="connsiteY11" fmla="*/ 2266682 h 3812148"/>
              <a:gd name="connsiteX12" fmla="*/ 190657 w 9723549"/>
              <a:gd name="connsiteY12" fmla="*/ 2112927 h 3812148"/>
              <a:gd name="connsiteX13" fmla="*/ 0 w 9723549"/>
              <a:gd name="connsiteY13" fmla="*/ 1918954 h 3812148"/>
              <a:gd name="connsiteX14" fmla="*/ 0 w 9723549"/>
              <a:gd name="connsiteY14" fmla="*/ 206062 h 3812148"/>
              <a:gd name="connsiteX15" fmla="*/ 167425 w 9723549"/>
              <a:gd name="connsiteY15" fmla="*/ 0 h 3812148"/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632181 w 9723549"/>
              <a:gd name="connsiteY10" fmla="*/ 3567331 h 3812148"/>
              <a:gd name="connsiteX11" fmla="*/ 347728 w 9723549"/>
              <a:gd name="connsiteY11" fmla="*/ 3271234 h 3812148"/>
              <a:gd name="connsiteX12" fmla="*/ 347728 w 9723549"/>
              <a:gd name="connsiteY12" fmla="*/ 2266682 h 3812148"/>
              <a:gd name="connsiteX13" fmla="*/ 190657 w 9723549"/>
              <a:gd name="connsiteY13" fmla="*/ 2112927 h 3812148"/>
              <a:gd name="connsiteX14" fmla="*/ 0 w 9723549"/>
              <a:gd name="connsiteY14" fmla="*/ 1918954 h 3812148"/>
              <a:gd name="connsiteX15" fmla="*/ 0 w 9723549"/>
              <a:gd name="connsiteY15" fmla="*/ 206062 h 3812148"/>
              <a:gd name="connsiteX16" fmla="*/ 167425 w 9723549"/>
              <a:gd name="connsiteY16" fmla="*/ 0 h 3812148"/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51212 w 9723549"/>
              <a:gd name="connsiteY10" fmla="*/ 3620868 h 3812148"/>
              <a:gd name="connsiteX11" fmla="*/ 347728 w 9723549"/>
              <a:gd name="connsiteY11" fmla="*/ 3271234 h 3812148"/>
              <a:gd name="connsiteX12" fmla="*/ 347728 w 9723549"/>
              <a:gd name="connsiteY12" fmla="*/ 2266682 h 3812148"/>
              <a:gd name="connsiteX13" fmla="*/ 190657 w 9723549"/>
              <a:gd name="connsiteY13" fmla="*/ 2112927 h 3812148"/>
              <a:gd name="connsiteX14" fmla="*/ 0 w 9723549"/>
              <a:gd name="connsiteY14" fmla="*/ 1918954 h 3812148"/>
              <a:gd name="connsiteX15" fmla="*/ 0 w 9723549"/>
              <a:gd name="connsiteY15" fmla="*/ 206062 h 3812148"/>
              <a:gd name="connsiteX16" fmla="*/ 167425 w 9723549"/>
              <a:gd name="connsiteY16" fmla="*/ 0 h 3812148"/>
              <a:gd name="connsiteX0" fmla="*/ 167425 w 9723549"/>
              <a:gd name="connsiteY0" fmla="*/ 0 h 3821071"/>
              <a:gd name="connsiteX1" fmla="*/ 2820473 w 9723549"/>
              <a:gd name="connsiteY1" fmla="*/ 0 h 3821071"/>
              <a:gd name="connsiteX2" fmla="*/ 3142445 w 9723549"/>
              <a:gd name="connsiteY2" fmla="*/ 321972 h 3821071"/>
              <a:gd name="connsiteX3" fmla="*/ 9440214 w 9723549"/>
              <a:gd name="connsiteY3" fmla="*/ 321972 h 3821071"/>
              <a:gd name="connsiteX4" fmla="*/ 9723549 w 9723549"/>
              <a:gd name="connsiteY4" fmla="*/ 605307 h 3821071"/>
              <a:gd name="connsiteX5" fmla="*/ 9723549 w 9723549"/>
              <a:gd name="connsiteY5" fmla="*/ 2614412 h 3821071"/>
              <a:gd name="connsiteX6" fmla="*/ 9002332 w 9723549"/>
              <a:gd name="connsiteY6" fmla="*/ 3335629 h 3821071"/>
              <a:gd name="connsiteX7" fmla="*/ 4829578 w 9723549"/>
              <a:gd name="connsiteY7" fmla="*/ 3335629 h 3821071"/>
              <a:gd name="connsiteX8" fmla="*/ 4353059 w 9723549"/>
              <a:gd name="connsiteY8" fmla="*/ 3812148 h 3821071"/>
              <a:gd name="connsiteX9" fmla="*/ 597638 w 9723549"/>
              <a:gd name="connsiteY9" fmla="*/ 3821071 h 3821071"/>
              <a:gd name="connsiteX10" fmla="*/ 351212 w 9723549"/>
              <a:gd name="connsiteY10" fmla="*/ 3620868 h 3821071"/>
              <a:gd name="connsiteX11" fmla="*/ 347728 w 9723549"/>
              <a:gd name="connsiteY11" fmla="*/ 3271234 h 3821071"/>
              <a:gd name="connsiteX12" fmla="*/ 347728 w 9723549"/>
              <a:gd name="connsiteY12" fmla="*/ 2266682 h 3821071"/>
              <a:gd name="connsiteX13" fmla="*/ 190657 w 9723549"/>
              <a:gd name="connsiteY13" fmla="*/ 2112927 h 3821071"/>
              <a:gd name="connsiteX14" fmla="*/ 0 w 9723549"/>
              <a:gd name="connsiteY14" fmla="*/ 1918954 h 3821071"/>
              <a:gd name="connsiteX15" fmla="*/ 0 w 9723549"/>
              <a:gd name="connsiteY15" fmla="*/ 206062 h 3821071"/>
              <a:gd name="connsiteX16" fmla="*/ 167425 w 9723549"/>
              <a:gd name="connsiteY16" fmla="*/ 0 h 3821071"/>
              <a:gd name="connsiteX0" fmla="*/ 167425 w 9723549"/>
              <a:gd name="connsiteY0" fmla="*/ 0 h 3821071"/>
              <a:gd name="connsiteX1" fmla="*/ 2820473 w 9723549"/>
              <a:gd name="connsiteY1" fmla="*/ 0 h 3821071"/>
              <a:gd name="connsiteX2" fmla="*/ 3142445 w 9723549"/>
              <a:gd name="connsiteY2" fmla="*/ 321972 h 3821071"/>
              <a:gd name="connsiteX3" fmla="*/ 9440214 w 9723549"/>
              <a:gd name="connsiteY3" fmla="*/ 321972 h 3821071"/>
              <a:gd name="connsiteX4" fmla="*/ 9723549 w 9723549"/>
              <a:gd name="connsiteY4" fmla="*/ 605307 h 3821071"/>
              <a:gd name="connsiteX5" fmla="*/ 9723549 w 9723549"/>
              <a:gd name="connsiteY5" fmla="*/ 2614412 h 3821071"/>
              <a:gd name="connsiteX6" fmla="*/ 9002332 w 9723549"/>
              <a:gd name="connsiteY6" fmla="*/ 3335629 h 3821071"/>
              <a:gd name="connsiteX7" fmla="*/ 4829578 w 9723549"/>
              <a:gd name="connsiteY7" fmla="*/ 3335629 h 3821071"/>
              <a:gd name="connsiteX8" fmla="*/ 4353059 w 9723549"/>
              <a:gd name="connsiteY8" fmla="*/ 3812148 h 3821071"/>
              <a:gd name="connsiteX9" fmla="*/ 597638 w 9723549"/>
              <a:gd name="connsiteY9" fmla="*/ 3821071 h 3821071"/>
              <a:gd name="connsiteX10" fmla="*/ 351212 w 9723549"/>
              <a:gd name="connsiteY10" fmla="*/ 3620868 h 3821071"/>
              <a:gd name="connsiteX11" fmla="*/ 217278 w 9723549"/>
              <a:gd name="connsiteY11" fmla="*/ 3235543 h 3821071"/>
              <a:gd name="connsiteX12" fmla="*/ 347728 w 9723549"/>
              <a:gd name="connsiteY12" fmla="*/ 2266682 h 3821071"/>
              <a:gd name="connsiteX13" fmla="*/ 190657 w 9723549"/>
              <a:gd name="connsiteY13" fmla="*/ 2112927 h 3821071"/>
              <a:gd name="connsiteX14" fmla="*/ 0 w 9723549"/>
              <a:gd name="connsiteY14" fmla="*/ 1918954 h 3821071"/>
              <a:gd name="connsiteX15" fmla="*/ 0 w 9723549"/>
              <a:gd name="connsiteY15" fmla="*/ 206062 h 3821071"/>
              <a:gd name="connsiteX16" fmla="*/ 167425 w 9723549"/>
              <a:gd name="connsiteY16" fmla="*/ 0 h 3821071"/>
              <a:gd name="connsiteX0" fmla="*/ 167425 w 9723549"/>
              <a:gd name="connsiteY0" fmla="*/ 0 h 3821071"/>
              <a:gd name="connsiteX1" fmla="*/ 2820473 w 9723549"/>
              <a:gd name="connsiteY1" fmla="*/ 0 h 3821071"/>
              <a:gd name="connsiteX2" fmla="*/ 3142445 w 9723549"/>
              <a:gd name="connsiteY2" fmla="*/ 321972 h 3821071"/>
              <a:gd name="connsiteX3" fmla="*/ 9440214 w 9723549"/>
              <a:gd name="connsiteY3" fmla="*/ 321972 h 3821071"/>
              <a:gd name="connsiteX4" fmla="*/ 9723549 w 9723549"/>
              <a:gd name="connsiteY4" fmla="*/ 605307 h 3821071"/>
              <a:gd name="connsiteX5" fmla="*/ 9723549 w 9723549"/>
              <a:gd name="connsiteY5" fmla="*/ 2614412 h 3821071"/>
              <a:gd name="connsiteX6" fmla="*/ 9002332 w 9723549"/>
              <a:gd name="connsiteY6" fmla="*/ 3335629 h 3821071"/>
              <a:gd name="connsiteX7" fmla="*/ 4829578 w 9723549"/>
              <a:gd name="connsiteY7" fmla="*/ 3335629 h 3821071"/>
              <a:gd name="connsiteX8" fmla="*/ 4353059 w 9723549"/>
              <a:gd name="connsiteY8" fmla="*/ 3812148 h 3821071"/>
              <a:gd name="connsiteX9" fmla="*/ 597638 w 9723549"/>
              <a:gd name="connsiteY9" fmla="*/ 3821071 h 3821071"/>
              <a:gd name="connsiteX10" fmla="*/ 351212 w 9723549"/>
              <a:gd name="connsiteY10" fmla="*/ 3620868 h 3821071"/>
              <a:gd name="connsiteX11" fmla="*/ 217278 w 9723549"/>
              <a:gd name="connsiteY11" fmla="*/ 3235543 h 3821071"/>
              <a:gd name="connsiteX12" fmla="*/ 217278 w 9723549"/>
              <a:gd name="connsiteY12" fmla="*/ 2275605 h 3821071"/>
              <a:gd name="connsiteX13" fmla="*/ 190657 w 9723549"/>
              <a:gd name="connsiteY13" fmla="*/ 2112927 h 3821071"/>
              <a:gd name="connsiteX14" fmla="*/ 0 w 9723549"/>
              <a:gd name="connsiteY14" fmla="*/ 1918954 h 3821071"/>
              <a:gd name="connsiteX15" fmla="*/ 0 w 9723549"/>
              <a:gd name="connsiteY15" fmla="*/ 206062 h 3821071"/>
              <a:gd name="connsiteX16" fmla="*/ 167425 w 9723549"/>
              <a:gd name="connsiteY16" fmla="*/ 0 h 3821071"/>
              <a:gd name="connsiteX0" fmla="*/ 167425 w 9723549"/>
              <a:gd name="connsiteY0" fmla="*/ 0 h 3821071"/>
              <a:gd name="connsiteX1" fmla="*/ 2820473 w 9723549"/>
              <a:gd name="connsiteY1" fmla="*/ 0 h 3821071"/>
              <a:gd name="connsiteX2" fmla="*/ 3142445 w 9723549"/>
              <a:gd name="connsiteY2" fmla="*/ 321972 h 3821071"/>
              <a:gd name="connsiteX3" fmla="*/ 9440214 w 9723549"/>
              <a:gd name="connsiteY3" fmla="*/ 321972 h 3821071"/>
              <a:gd name="connsiteX4" fmla="*/ 9723549 w 9723549"/>
              <a:gd name="connsiteY4" fmla="*/ 605307 h 3821071"/>
              <a:gd name="connsiteX5" fmla="*/ 9723549 w 9723549"/>
              <a:gd name="connsiteY5" fmla="*/ 2614412 h 3821071"/>
              <a:gd name="connsiteX6" fmla="*/ 9002332 w 9723549"/>
              <a:gd name="connsiteY6" fmla="*/ 3335629 h 3821071"/>
              <a:gd name="connsiteX7" fmla="*/ 4829578 w 9723549"/>
              <a:gd name="connsiteY7" fmla="*/ 3335629 h 3821071"/>
              <a:gd name="connsiteX8" fmla="*/ 4353059 w 9723549"/>
              <a:gd name="connsiteY8" fmla="*/ 3812148 h 3821071"/>
              <a:gd name="connsiteX9" fmla="*/ 597638 w 9723549"/>
              <a:gd name="connsiteY9" fmla="*/ 3821071 h 3821071"/>
              <a:gd name="connsiteX10" fmla="*/ 351212 w 9723549"/>
              <a:gd name="connsiteY10" fmla="*/ 3620868 h 3821071"/>
              <a:gd name="connsiteX11" fmla="*/ 217278 w 9723549"/>
              <a:gd name="connsiteY11" fmla="*/ 3235543 h 3821071"/>
              <a:gd name="connsiteX12" fmla="*/ 217278 w 9723549"/>
              <a:gd name="connsiteY12" fmla="*/ 2275605 h 3821071"/>
              <a:gd name="connsiteX13" fmla="*/ 220761 w 9723549"/>
              <a:gd name="connsiteY13" fmla="*/ 2041545 h 3821071"/>
              <a:gd name="connsiteX14" fmla="*/ 0 w 9723549"/>
              <a:gd name="connsiteY14" fmla="*/ 1918954 h 3821071"/>
              <a:gd name="connsiteX15" fmla="*/ 0 w 9723549"/>
              <a:gd name="connsiteY15" fmla="*/ 206062 h 3821071"/>
              <a:gd name="connsiteX16" fmla="*/ 167425 w 9723549"/>
              <a:gd name="connsiteY16" fmla="*/ 0 h 3821071"/>
              <a:gd name="connsiteX0" fmla="*/ 167425 w 9723549"/>
              <a:gd name="connsiteY0" fmla="*/ 0 h 3821071"/>
              <a:gd name="connsiteX1" fmla="*/ 2820473 w 9723549"/>
              <a:gd name="connsiteY1" fmla="*/ 0 h 3821071"/>
              <a:gd name="connsiteX2" fmla="*/ 3142445 w 9723549"/>
              <a:gd name="connsiteY2" fmla="*/ 321972 h 3821071"/>
              <a:gd name="connsiteX3" fmla="*/ 9440214 w 9723549"/>
              <a:gd name="connsiteY3" fmla="*/ 321972 h 3821071"/>
              <a:gd name="connsiteX4" fmla="*/ 9723549 w 9723549"/>
              <a:gd name="connsiteY4" fmla="*/ 605307 h 3821071"/>
              <a:gd name="connsiteX5" fmla="*/ 9723549 w 9723549"/>
              <a:gd name="connsiteY5" fmla="*/ 2614412 h 3821071"/>
              <a:gd name="connsiteX6" fmla="*/ 9002332 w 9723549"/>
              <a:gd name="connsiteY6" fmla="*/ 3335629 h 3821071"/>
              <a:gd name="connsiteX7" fmla="*/ 4829578 w 9723549"/>
              <a:gd name="connsiteY7" fmla="*/ 3335629 h 3821071"/>
              <a:gd name="connsiteX8" fmla="*/ 4353059 w 9723549"/>
              <a:gd name="connsiteY8" fmla="*/ 3812148 h 3821071"/>
              <a:gd name="connsiteX9" fmla="*/ 597638 w 9723549"/>
              <a:gd name="connsiteY9" fmla="*/ 3821071 h 3821071"/>
              <a:gd name="connsiteX10" fmla="*/ 230796 w 9723549"/>
              <a:gd name="connsiteY10" fmla="*/ 3620868 h 3821071"/>
              <a:gd name="connsiteX11" fmla="*/ 217278 w 9723549"/>
              <a:gd name="connsiteY11" fmla="*/ 3235543 h 3821071"/>
              <a:gd name="connsiteX12" fmla="*/ 217278 w 9723549"/>
              <a:gd name="connsiteY12" fmla="*/ 2275605 h 3821071"/>
              <a:gd name="connsiteX13" fmla="*/ 220761 w 9723549"/>
              <a:gd name="connsiteY13" fmla="*/ 2041545 h 3821071"/>
              <a:gd name="connsiteX14" fmla="*/ 0 w 9723549"/>
              <a:gd name="connsiteY14" fmla="*/ 1918954 h 3821071"/>
              <a:gd name="connsiteX15" fmla="*/ 0 w 9723549"/>
              <a:gd name="connsiteY15" fmla="*/ 206062 h 3821071"/>
              <a:gd name="connsiteX16" fmla="*/ 167425 w 9723549"/>
              <a:gd name="connsiteY16" fmla="*/ 0 h 3821071"/>
              <a:gd name="connsiteX0" fmla="*/ 167425 w 9723549"/>
              <a:gd name="connsiteY0" fmla="*/ 0 h 3821071"/>
              <a:gd name="connsiteX1" fmla="*/ 2820473 w 9723549"/>
              <a:gd name="connsiteY1" fmla="*/ 0 h 3821071"/>
              <a:gd name="connsiteX2" fmla="*/ 7567713 w 9723549"/>
              <a:gd name="connsiteY2" fmla="*/ 321972 h 3821071"/>
              <a:gd name="connsiteX3" fmla="*/ 9440214 w 9723549"/>
              <a:gd name="connsiteY3" fmla="*/ 321972 h 3821071"/>
              <a:gd name="connsiteX4" fmla="*/ 9723549 w 9723549"/>
              <a:gd name="connsiteY4" fmla="*/ 605307 h 3821071"/>
              <a:gd name="connsiteX5" fmla="*/ 9723549 w 9723549"/>
              <a:gd name="connsiteY5" fmla="*/ 2614412 h 3821071"/>
              <a:gd name="connsiteX6" fmla="*/ 9002332 w 9723549"/>
              <a:gd name="connsiteY6" fmla="*/ 3335629 h 3821071"/>
              <a:gd name="connsiteX7" fmla="*/ 4829578 w 9723549"/>
              <a:gd name="connsiteY7" fmla="*/ 3335629 h 3821071"/>
              <a:gd name="connsiteX8" fmla="*/ 4353059 w 9723549"/>
              <a:gd name="connsiteY8" fmla="*/ 3812148 h 3821071"/>
              <a:gd name="connsiteX9" fmla="*/ 597638 w 9723549"/>
              <a:gd name="connsiteY9" fmla="*/ 3821071 h 3821071"/>
              <a:gd name="connsiteX10" fmla="*/ 230796 w 9723549"/>
              <a:gd name="connsiteY10" fmla="*/ 3620868 h 3821071"/>
              <a:gd name="connsiteX11" fmla="*/ 217278 w 9723549"/>
              <a:gd name="connsiteY11" fmla="*/ 3235543 h 3821071"/>
              <a:gd name="connsiteX12" fmla="*/ 217278 w 9723549"/>
              <a:gd name="connsiteY12" fmla="*/ 2275605 h 3821071"/>
              <a:gd name="connsiteX13" fmla="*/ 220761 w 9723549"/>
              <a:gd name="connsiteY13" fmla="*/ 2041545 h 3821071"/>
              <a:gd name="connsiteX14" fmla="*/ 0 w 9723549"/>
              <a:gd name="connsiteY14" fmla="*/ 1918954 h 3821071"/>
              <a:gd name="connsiteX15" fmla="*/ 0 w 9723549"/>
              <a:gd name="connsiteY15" fmla="*/ 206062 h 3821071"/>
              <a:gd name="connsiteX16" fmla="*/ 167425 w 9723549"/>
              <a:gd name="connsiteY16" fmla="*/ 0 h 3821071"/>
              <a:gd name="connsiteX0" fmla="*/ 167425 w 9723549"/>
              <a:gd name="connsiteY0" fmla="*/ 0 h 3821071"/>
              <a:gd name="connsiteX1" fmla="*/ 7235707 w 9723549"/>
              <a:gd name="connsiteY1" fmla="*/ 44614 h 3821071"/>
              <a:gd name="connsiteX2" fmla="*/ 7567713 w 9723549"/>
              <a:gd name="connsiteY2" fmla="*/ 321972 h 3821071"/>
              <a:gd name="connsiteX3" fmla="*/ 9440214 w 9723549"/>
              <a:gd name="connsiteY3" fmla="*/ 321972 h 3821071"/>
              <a:gd name="connsiteX4" fmla="*/ 9723549 w 9723549"/>
              <a:gd name="connsiteY4" fmla="*/ 605307 h 3821071"/>
              <a:gd name="connsiteX5" fmla="*/ 9723549 w 9723549"/>
              <a:gd name="connsiteY5" fmla="*/ 2614412 h 3821071"/>
              <a:gd name="connsiteX6" fmla="*/ 9002332 w 9723549"/>
              <a:gd name="connsiteY6" fmla="*/ 3335629 h 3821071"/>
              <a:gd name="connsiteX7" fmla="*/ 4829578 w 9723549"/>
              <a:gd name="connsiteY7" fmla="*/ 3335629 h 3821071"/>
              <a:gd name="connsiteX8" fmla="*/ 4353059 w 9723549"/>
              <a:gd name="connsiteY8" fmla="*/ 3812148 h 3821071"/>
              <a:gd name="connsiteX9" fmla="*/ 597638 w 9723549"/>
              <a:gd name="connsiteY9" fmla="*/ 3821071 h 3821071"/>
              <a:gd name="connsiteX10" fmla="*/ 230796 w 9723549"/>
              <a:gd name="connsiteY10" fmla="*/ 3620868 h 3821071"/>
              <a:gd name="connsiteX11" fmla="*/ 217278 w 9723549"/>
              <a:gd name="connsiteY11" fmla="*/ 3235543 h 3821071"/>
              <a:gd name="connsiteX12" fmla="*/ 217278 w 9723549"/>
              <a:gd name="connsiteY12" fmla="*/ 2275605 h 3821071"/>
              <a:gd name="connsiteX13" fmla="*/ 220761 w 9723549"/>
              <a:gd name="connsiteY13" fmla="*/ 2041545 h 3821071"/>
              <a:gd name="connsiteX14" fmla="*/ 0 w 9723549"/>
              <a:gd name="connsiteY14" fmla="*/ 1918954 h 3821071"/>
              <a:gd name="connsiteX15" fmla="*/ 0 w 9723549"/>
              <a:gd name="connsiteY15" fmla="*/ 206062 h 3821071"/>
              <a:gd name="connsiteX16" fmla="*/ 167425 w 9723549"/>
              <a:gd name="connsiteY16" fmla="*/ 0 h 3821071"/>
              <a:gd name="connsiteX0" fmla="*/ 167425 w 9723549"/>
              <a:gd name="connsiteY0" fmla="*/ 0 h 3821071"/>
              <a:gd name="connsiteX1" fmla="*/ 7235708 w 9723549"/>
              <a:gd name="connsiteY1" fmla="*/ 26768 h 3821071"/>
              <a:gd name="connsiteX2" fmla="*/ 7567713 w 9723549"/>
              <a:gd name="connsiteY2" fmla="*/ 321972 h 3821071"/>
              <a:gd name="connsiteX3" fmla="*/ 9440214 w 9723549"/>
              <a:gd name="connsiteY3" fmla="*/ 321972 h 3821071"/>
              <a:gd name="connsiteX4" fmla="*/ 9723549 w 9723549"/>
              <a:gd name="connsiteY4" fmla="*/ 605307 h 3821071"/>
              <a:gd name="connsiteX5" fmla="*/ 9723549 w 9723549"/>
              <a:gd name="connsiteY5" fmla="*/ 2614412 h 3821071"/>
              <a:gd name="connsiteX6" fmla="*/ 9002332 w 9723549"/>
              <a:gd name="connsiteY6" fmla="*/ 3335629 h 3821071"/>
              <a:gd name="connsiteX7" fmla="*/ 4829578 w 9723549"/>
              <a:gd name="connsiteY7" fmla="*/ 3335629 h 3821071"/>
              <a:gd name="connsiteX8" fmla="*/ 4353059 w 9723549"/>
              <a:gd name="connsiteY8" fmla="*/ 3812148 h 3821071"/>
              <a:gd name="connsiteX9" fmla="*/ 597638 w 9723549"/>
              <a:gd name="connsiteY9" fmla="*/ 3821071 h 3821071"/>
              <a:gd name="connsiteX10" fmla="*/ 230796 w 9723549"/>
              <a:gd name="connsiteY10" fmla="*/ 3620868 h 3821071"/>
              <a:gd name="connsiteX11" fmla="*/ 217278 w 9723549"/>
              <a:gd name="connsiteY11" fmla="*/ 3235543 h 3821071"/>
              <a:gd name="connsiteX12" fmla="*/ 217278 w 9723549"/>
              <a:gd name="connsiteY12" fmla="*/ 2275605 h 3821071"/>
              <a:gd name="connsiteX13" fmla="*/ 220761 w 9723549"/>
              <a:gd name="connsiteY13" fmla="*/ 2041545 h 3821071"/>
              <a:gd name="connsiteX14" fmla="*/ 0 w 9723549"/>
              <a:gd name="connsiteY14" fmla="*/ 1918954 h 3821071"/>
              <a:gd name="connsiteX15" fmla="*/ 0 w 9723549"/>
              <a:gd name="connsiteY15" fmla="*/ 206062 h 3821071"/>
              <a:gd name="connsiteX16" fmla="*/ 167425 w 9723549"/>
              <a:gd name="connsiteY16" fmla="*/ 0 h 3821071"/>
              <a:gd name="connsiteX0" fmla="*/ 167425 w 9723549"/>
              <a:gd name="connsiteY0" fmla="*/ 0 h 3821071"/>
              <a:gd name="connsiteX1" fmla="*/ 7245743 w 9723549"/>
              <a:gd name="connsiteY1" fmla="*/ 17846 h 3821071"/>
              <a:gd name="connsiteX2" fmla="*/ 7567713 w 9723549"/>
              <a:gd name="connsiteY2" fmla="*/ 321972 h 3821071"/>
              <a:gd name="connsiteX3" fmla="*/ 9440214 w 9723549"/>
              <a:gd name="connsiteY3" fmla="*/ 321972 h 3821071"/>
              <a:gd name="connsiteX4" fmla="*/ 9723549 w 9723549"/>
              <a:gd name="connsiteY4" fmla="*/ 605307 h 3821071"/>
              <a:gd name="connsiteX5" fmla="*/ 9723549 w 9723549"/>
              <a:gd name="connsiteY5" fmla="*/ 2614412 h 3821071"/>
              <a:gd name="connsiteX6" fmla="*/ 9002332 w 9723549"/>
              <a:gd name="connsiteY6" fmla="*/ 3335629 h 3821071"/>
              <a:gd name="connsiteX7" fmla="*/ 4829578 w 9723549"/>
              <a:gd name="connsiteY7" fmla="*/ 3335629 h 3821071"/>
              <a:gd name="connsiteX8" fmla="*/ 4353059 w 9723549"/>
              <a:gd name="connsiteY8" fmla="*/ 3812148 h 3821071"/>
              <a:gd name="connsiteX9" fmla="*/ 597638 w 9723549"/>
              <a:gd name="connsiteY9" fmla="*/ 3821071 h 3821071"/>
              <a:gd name="connsiteX10" fmla="*/ 230796 w 9723549"/>
              <a:gd name="connsiteY10" fmla="*/ 3620868 h 3821071"/>
              <a:gd name="connsiteX11" fmla="*/ 217278 w 9723549"/>
              <a:gd name="connsiteY11" fmla="*/ 3235543 h 3821071"/>
              <a:gd name="connsiteX12" fmla="*/ 217278 w 9723549"/>
              <a:gd name="connsiteY12" fmla="*/ 2275605 h 3821071"/>
              <a:gd name="connsiteX13" fmla="*/ 220761 w 9723549"/>
              <a:gd name="connsiteY13" fmla="*/ 2041545 h 3821071"/>
              <a:gd name="connsiteX14" fmla="*/ 0 w 9723549"/>
              <a:gd name="connsiteY14" fmla="*/ 1918954 h 3821071"/>
              <a:gd name="connsiteX15" fmla="*/ 0 w 9723549"/>
              <a:gd name="connsiteY15" fmla="*/ 206062 h 3821071"/>
              <a:gd name="connsiteX16" fmla="*/ 167425 w 9723549"/>
              <a:gd name="connsiteY16" fmla="*/ 0 h 3821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23549" h="3821071">
                <a:moveTo>
                  <a:pt x="167425" y="0"/>
                </a:moveTo>
                <a:lnTo>
                  <a:pt x="7245743" y="17846"/>
                </a:lnTo>
                <a:lnTo>
                  <a:pt x="7567713" y="321972"/>
                </a:lnTo>
                <a:lnTo>
                  <a:pt x="9440214" y="321972"/>
                </a:lnTo>
                <a:lnTo>
                  <a:pt x="9723549" y="605307"/>
                </a:lnTo>
                <a:lnTo>
                  <a:pt x="9723549" y="2614412"/>
                </a:lnTo>
                <a:lnTo>
                  <a:pt x="9002332" y="3335629"/>
                </a:lnTo>
                <a:lnTo>
                  <a:pt x="4829578" y="3335629"/>
                </a:lnTo>
                <a:lnTo>
                  <a:pt x="4353059" y="3812148"/>
                </a:lnTo>
                <a:lnTo>
                  <a:pt x="597638" y="3821071"/>
                </a:lnTo>
                <a:lnTo>
                  <a:pt x="230796" y="3620868"/>
                </a:lnTo>
                <a:cubicBezTo>
                  <a:pt x="229635" y="3504323"/>
                  <a:pt x="218439" y="3352088"/>
                  <a:pt x="217278" y="3235543"/>
                </a:cubicBezTo>
                <a:lnTo>
                  <a:pt x="217278" y="2275605"/>
                </a:lnTo>
                <a:lnTo>
                  <a:pt x="220761" y="2041545"/>
                </a:lnTo>
                <a:lnTo>
                  <a:pt x="0" y="1918954"/>
                </a:lnTo>
                <a:lnTo>
                  <a:pt x="0" y="206062"/>
                </a:lnTo>
                <a:lnTo>
                  <a:pt x="167425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73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833281"/>
            <a:ext cx="5660570" cy="56605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660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Дальнейшее развитие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26145"/>
            <a:ext cx="10515600" cy="465081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Комплекс можно развить дальше, повысив общую </a:t>
            </a:r>
            <a:r>
              <a:rPr lang="ru-RU" dirty="0" err="1" smtClean="0">
                <a:solidFill>
                  <a:schemeClr val="bg1"/>
                </a:solidFill>
              </a:rPr>
              <a:t>автоматизированность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Автоматизация переноса данных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Работа с данными на основе ГИСЕО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Результат развития: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Снижение вероятности ошибки при копирование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Дальнейшее повышение производительности </a:t>
            </a:r>
            <a:r>
              <a:rPr lang="ru-RU" dirty="0" err="1" smtClean="0">
                <a:solidFill>
                  <a:schemeClr val="bg1"/>
                </a:solidFill>
              </a:rPr>
              <a:t>отвественных</a:t>
            </a:r>
            <a:r>
              <a:rPr lang="ru-RU" dirty="0" smtClean="0">
                <a:solidFill>
                  <a:schemeClr val="bg1"/>
                </a:solidFill>
              </a:rPr>
              <a:t> сотрудников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2392711" y="1"/>
            <a:ext cx="1738647" cy="656822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 flipH="1">
            <a:off x="7940899" y="1"/>
            <a:ext cx="1738648" cy="656822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3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55244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Благодарю за внимание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4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/>
          <p:cNvSpPr/>
          <p:nvPr/>
        </p:nvSpPr>
        <p:spPr>
          <a:xfrm>
            <a:off x="1313645" y="1068946"/>
            <a:ext cx="9723549" cy="2519369"/>
          </a:xfrm>
          <a:custGeom>
            <a:avLst/>
            <a:gdLst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47728 w 9723549"/>
              <a:gd name="connsiteY11" fmla="*/ 2266682 h 3812148"/>
              <a:gd name="connsiteX12" fmla="*/ 0 w 9723549"/>
              <a:gd name="connsiteY12" fmla="*/ 1918954 h 3812148"/>
              <a:gd name="connsiteX13" fmla="*/ 0 w 9723549"/>
              <a:gd name="connsiteY13" fmla="*/ 206062 h 3812148"/>
              <a:gd name="connsiteX14" fmla="*/ 167425 w 9723549"/>
              <a:gd name="connsiteY14" fmla="*/ 0 h 38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723549" h="3812148">
                <a:moveTo>
                  <a:pt x="167425" y="0"/>
                </a:moveTo>
                <a:lnTo>
                  <a:pt x="2820473" y="0"/>
                </a:lnTo>
                <a:lnTo>
                  <a:pt x="3142445" y="321972"/>
                </a:lnTo>
                <a:lnTo>
                  <a:pt x="9440214" y="321972"/>
                </a:lnTo>
                <a:lnTo>
                  <a:pt x="9723549" y="605307"/>
                </a:lnTo>
                <a:lnTo>
                  <a:pt x="9723549" y="2614412"/>
                </a:lnTo>
                <a:lnTo>
                  <a:pt x="9002332" y="3335629"/>
                </a:lnTo>
                <a:lnTo>
                  <a:pt x="4829578" y="3335629"/>
                </a:lnTo>
                <a:lnTo>
                  <a:pt x="4353059" y="3812148"/>
                </a:lnTo>
                <a:lnTo>
                  <a:pt x="888642" y="3812148"/>
                </a:lnTo>
                <a:lnTo>
                  <a:pt x="347728" y="3271234"/>
                </a:lnTo>
                <a:lnTo>
                  <a:pt x="347728" y="2266682"/>
                </a:lnTo>
                <a:lnTo>
                  <a:pt x="0" y="1918954"/>
                </a:lnTo>
                <a:lnTo>
                  <a:pt x="0" y="206062"/>
                </a:lnTo>
                <a:lnTo>
                  <a:pt x="167425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73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459" y="-899293"/>
            <a:ext cx="2724918" cy="272491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599" cy="6697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Вступление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65162"/>
            <a:ext cx="10515600" cy="53195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Часто перед педагогами и администрацией лицея возникает проблемы: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быстрое и оперативное заполнение групп документов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пачек файлов с общим шаблоном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541" y="-899293"/>
            <a:ext cx="2724918" cy="2724918"/>
          </a:xfrm>
          <a:prstGeom prst="rect">
            <a:avLst/>
          </a:prstGeom>
          <a:noFill/>
        </p:spPr>
      </p:pic>
      <p:sp>
        <p:nvSpPr>
          <p:cNvPr id="7" name="Полилиния 6"/>
          <p:cNvSpPr/>
          <p:nvPr/>
        </p:nvSpPr>
        <p:spPr>
          <a:xfrm>
            <a:off x="3503054" y="-12879"/>
            <a:ext cx="1738647" cy="656822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 flipH="1">
            <a:off x="6950299" y="-12879"/>
            <a:ext cx="1738648" cy="656822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2778618" y="4109376"/>
            <a:ext cx="1151552" cy="2575286"/>
          </a:xfrm>
          <a:custGeom>
            <a:avLst/>
            <a:gdLst>
              <a:gd name="connsiteX0" fmla="*/ 695459 w 708338"/>
              <a:gd name="connsiteY0" fmla="*/ 1584101 h 1584101"/>
              <a:gd name="connsiteX1" fmla="*/ 141667 w 708338"/>
              <a:gd name="connsiteY1" fmla="*/ 1584101 h 1584101"/>
              <a:gd name="connsiteX2" fmla="*/ 0 w 708338"/>
              <a:gd name="connsiteY2" fmla="*/ 1442434 h 1584101"/>
              <a:gd name="connsiteX3" fmla="*/ 0 w 708338"/>
              <a:gd name="connsiteY3" fmla="*/ 167425 h 1584101"/>
              <a:gd name="connsiteX4" fmla="*/ 167425 w 708338"/>
              <a:gd name="connsiteY4" fmla="*/ 0 h 1584101"/>
              <a:gd name="connsiteX5" fmla="*/ 708338 w 708338"/>
              <a:gd name="connsiteY5" fmla="*/ 0 h 1584101"/>
              <a:gd name="connsiteX6" fmla="*/ 605307 w 708338"/>
              <a:gd name="connsiteY6" fmla="*/ 103031 h 1584101"/>
              <a:gd name="connsiteX7" fmla="*/ 270456 w 708338"/>
              <a:gd name="connsiteY7" fmla="*/ 103031 h 1584101"/>
              <a:gd name="connsiteX8" fmla="*/ 154546 w 708338"/>
              <a:gd name="connsiteY8" fmla="*/ 218941 h 1584101"/>
              <a:gd name="connsiteX9" fmla="*/ 154546 w 708338"/>
              <a:gd name="connsiteY9" fmla="*/ 1429555 h 1584101"/>
              <a:gd name="connsiteX10" fmla="*/ 218940 w 708338"/>
              <a:gd name="connsiteY10" fmla="*/ 1493949 h 1584101"/>
              <a:gd name="connsiteX11" fmla="*/ 566670 w 708338"/>
              <a:gd name="connsiteY11" fmla="*/ 1493949 h 1584101"/>
              <a:gd name="connsiteX12" fmla="*/ 695459 w 708338"/>
              <a:gd name="connsiteY12" fmla="*/ 1584101 h 158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8338" h="1584101">
                <a:moveTo>
                  <a:pt x="695459" y="1584101"/>
                </a:moveTo>
                <a:lnTo>
                  <a:pt x="141667" y="1584101"/>
                </a:lnTo>
                <a:lnTo>
                  <a:pt x="0" y="1442434"/>
                </a:lnTo>
                <a:lnTo>
                  <a:pt x="0" y="167425"/>
                </a:lnTo>
                <a:lnTo>
                  <a:pt x="167425" y="0"/>
                </a:lnTo>
                <a:lnTo>
                  <a:pt x="708338" y="0"/>
                </a:lnTo>
                <a:lnTo>
                  <a:pt x="605307" y="103031"/>
                </a:lnTo>
                <a:lnTo>
                  <a:pt x="270456" y="103031"/>
                </a:lnTo>
                <a:lnTo>
                  <a:pt x="154546" y="218941"/>
                </a:lnTo>
                <a:lnTo>
                  <a:pt x="154546" y="1429555"/>
                </a:lnTo>
                <a:lnTo>
                  <a:pt x="218940" y="1493949"/>
                </a:lnTo>
                <a:lnTo>
                  <a:pt x="566670" y="1493949"/>
                </a:lnTo>
                <a:lnTo>
                  <a:pt x="695459" y="1584101"/>
                </a:lnTo>
                <a:close/>
              </a:path>
            </a:pathLst>
          </a:custGeom>
          <a:solidFill>
            <a:srgbClr val="18F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 flipH="1">
            <a:off x="4766550" y="4111163"/>
            <a:ext cx="1151552" cy="2575286"/>
          </a:xfrm>
          <a:custGeom>
            <a:avLst/>
            <a:gdLst>
              <a:gd name="connsiteX0" fmla="*/ 695459 w 708338"/>
              <a:gd name="connsiteY0" fmla="*/ 1584101 h 1584101"/>
              <a:gd name="connsiteX1" fmla="*/ 141667 w 708338"/>
              <a:gd name="connsiteY1" fmla="*/ 1584101 h 1584101"/>
              <a:gd name="connsiteX2" fmla="*/ 0 w 708338"/>
              <a:gd name="connsiteY2" fmla="*/ 1442434 h 1584101"/>
              <a:gd name="connsiteX3" fmla="*/ 0 w 708338"/>
              <a:gd name="connsiteY3" fmla="*/ 167425 h 1584101"/>
              <a:gd name="connsiteX4" fmla="*/ 167425 w 708338"/>
              <a:gd name="connsiteY4" fmla="*/ 0 h 1584101"/>
              <a:gd name="connsiteX5" fmla="*/ 708338 w 708338"/>
              <a:gd name="connsiteY5" fmla="*/ 0 h 1584101"/>
              <a:gd name="connsiteX6" fmla="*/ 605307 w 708338"/>
              <a:gd name="connsiteY6" fmla="*/ 103031 h 1584101"/>
              <a:gd name="connsiteX7" fmla="*/ 270456 w 708338"/>
              <a:gd name="connsiteY7" fmla="*/ 103031 h 1584101"/>
              <a:gd name="connsiteX8" fmla="*/ 154546 w 708338"/>
              <a:gd name="connsiteY8" fmla="*/ 218941 h 1584101"/>
              <a:gd name="connsiteX9" fmla="*/ 154546 w 708338"/>
              <a:gd name="connsiteY9" fmla="*/ 1429555 h 1584101"/>
              <a:gd name="connsiteX10" fmla="*/ 218940 w 708338"/>
              <a:gd name="connsiteY10" fmla="*/ 1493949 h 1584101"/>
              <a:gd name="connsiteX11" fmla="*/ 566670 w 708338"/>
              <a:gd name="connsiteY11" fmla="*/ 1493949 h 1584101"/>
              <a:gd name="connsiteX12" fmla="*/ 695459 w 708338"/>
              <a:gd name="connsiteY12" fmla="*/ 1584101 h 158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8338" h="1584101">
                <a:moveTo>
                  <a:pt x="695459" y="1584101"/>
                </a:moveTo>
                <a:lnTo>
                  <a:pt x="141667" y="1584101"/>
                </a:lnTo>
                <a:lnTo>
                  <a:pt x="0" y="1442434"/>
                </a:lnTo>
                <a:lnTo>
                  <a:pt x="0" y="167425"/>
                </a:lnTo>
                <a:lnTo>
                  <a:pt x="167425" y="0"/>
                </a:lnTo>
                <a:lnTo>
                  <a:pt x="708338" y="0"/>
                </a:lnTo>
                <a:lnTo>
                  <a:pt x="605307" y="103031"/>
                </a:lnTo>
                <a:lnTo>
                  <a:pt x="270456" y="103031"/>
                </a:lnTo>
                <a:lnTo>
                  <a:pt x="154546" y="218941"/>
                </a:lnTo>
                <a:lnTo>
                  <a:pt x="154546" y="1429555"/>
                </a:lnTo>
                <a:lnTo>
                  <a:pt x="218940" y="1493949"/>
                </a:lnTo>
                <a:lnTo>
                  <a:pt x="566670" y="1493949"/>
                </a:lnTo>
                <a:lnTo>
                  <a:pt x="695459" y="1584101"/>
                </a:lnTo>
                <a:close/>
              </a:path>
            </a:pathLst>
          </a:custGeom>
          <a:solidFill>
            <a:srgbClr val="18F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6374523" y="4109376"/>
            <a:ext cx="1151552" cy="2575286"/>
          </a:xfrm>
          <a:custGeom>
            <a:avLst/>
            <a:gdLst>
              <a:gd name="connsiteX0" fmla="*/ 695459 w 708338"/>
              <a:gd name="connsiteY0" fmla="*/ 1584101 h 1584101"/>
              <a:gd name="connsiteX1" fmla="*/ 141667 w 708338"/>
              <a:gd name="connsiteY1" fmla="*/ 1584101 h 1584101"/>
              <a:gd name="connsiteX2" fmla="*/ 0 w 708338"/>
              <a:gd name="connsiteY2" fmla="*/ 1442434 h 1584101"/>
              <a:gd name="connsiteX3" fmla="*/ 0 w 708338"/>
              <a:gd name="connsiteY3" fmla="*/ 167425 h 1584101"/>
              <a:gd name="connsiteX4" fmla="*/ 167425 w 708338"/>
              <a:gd name="connsiteY4" fmla="*/ 0 h 1584101"/>
              <a:gd name="connsiteX5" fmla="*/ 708338 w 708338"/>
              <a:gd name="connsiteY5" fmla="*/ 0 h 1584101"/>
              <a:gd name="connsiteX6" fmla="*/ 605307 w 708338"/>
              <a:gd name="connsiteY6" fmla="*/ 103031 h 1584101"/>
              <a:gd name="connsiteX7" fmla="*/ 270456 w 708338"/>
              <a:gd name="connsiteY7" fmla="*/ 103031 h 1584101"/>
              <a:gd name="connsiteX8" fmla="*/ 154546 w 708338"/>
              <a:gd name="connsiteY8" fmla="*/ 218941 h 1584101"/>
              <a:gd name="connsiteX9" fmla="*/ 154546 w 708338"/>
              <a:gd name="connsiteY9" fmla="*/ 1429555 h 1584101"/>
              <a:gd name="connsiteX10" fmla="*/ 218940 w 708338"/>
              <a:gd name="connsiteY10" fmla="*/ 1493949 h 1584101"/>
              <a:gd name="connsiteX11" fmla="*/ 566670 w 708338"/>
              <a:gd name="connsiteY11" fmla="*/ 1493949 h 1584101"/>
              <a:gd name="connsiteX12" fmla="*/ 695459 w 708338"/>
              <a:gd name="connsiteY12" fmla="*/ 1584101 h 158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8338" h="1584101">
                <a:moveTo>
                  <a:pt x="695459" y="1584101"/>
                </a:moveTo>
                <a:lnTo>
                  <a:pt x="141667" y="1584101"/>
                </a:lnTo>
                <a:lnTo>
                  <a:pt x="0" y="1442434"/>
                </a:lnTo>
                <a:lnTo>
                  <a:pt x="0" y="167425"/>
                </a:lnTo>
                <a:lnTo>
                  <a:pt x="167425" y="0"/>
                </a:lnTo>
                <a:lnTo>
                  <a:pt x="708338" y="0"/>
                </a:lnTo>
                <a:lnTo>
                  <a:pt x="605307" y="103031"/>
                </a:lnTo>
                <a:lnTo>
                  <a:pt x="270456" y="103031"/>
                </a:lnTo>
                <a:lnTo>
                  <a:pt x="154546" y="218941"/>
                </a:lnTo>
                <a:lnTo>
                  <a:pt x="154546" y="1429555"/>
                </a:lnTo>
                <a:lnTo>
                  <a:pt x="218940" y="1493949"/>
                </a:lnTo>
                <a:lnTo>
                  <a:pt x="566670" y="1493949"/>
                </a:lnTo>
                <a:lnTo>
                  <a:pt x="695459" y="1584101"/>
                </a:lnTo>
                <a:close/>
              </a:path>
            </a:pathLst>
          </a:custGeom>
          <a:solidFill>
            <a:srgbClr val="18F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 flipH="1">
            <a:off x="8361088" y="4097269"/>
            <a:ext cx="1151552" cy="2575286"/>
          </a:xfrm>
          <a:custGeom>
            <a:avLst/>
            <a:gdLst>
              <a:gd name="connsiteX0" fmla="*/ 695459 w 708338"/>
              <a:gd name="connsiteY0" fmla="*/ 1584101 h 1584101"/>
              <a:gd name="connsiteX1" fmla="*/ 141667 w 708338"/>
              <a:gd name="connsiteY1" fmla="*/ 1584101 h 1584101"/>
              <a:gd name="connsiteX2" fmla="*/ 0 w 708338"/>
              <a:gd name="connsiteY2" fmla="*/ 1442434 h 1584101"/>
              <a:gd name="connsiteX3" fmla="*/ 0 w 708338"/>
              <a:gd name="connsiteY3" fmla="*/ 167425 h 1584101"/>
              <a:gd name="connsiteX4" fmla="*/ 167425 w 708338"/>
              <a:gd name="connsiteY4" fmla="*/ 0 h 1584101"/>
              <a:gd name="connsiteX5" fmla="*/ 708338 w 708338"/>
              <a:gd name="connsiteY5" fmla="*/ 0 h 1584101"/>
              <a:gd name="connsiteX6" fmla="*/ 605307 w 708338"/>
              <a:gd name="connsiteY6" fmla="*/ 103031 h 1584101"/>
              <a:gd name="connsiteX7" fmla="*/ 270456 w 708338"/>
              <a:gd name="connsiteY7" fmla="*/ 103031 h 1584101"/>
              <a:gd name="connsiteX8" fmla="*/ 154546 w 708338"/>
              <a:gd name="connsiteY8" fmla="*/ 218941 h 1584101"/>
              <a:gd name="connsiteX9" fmla="*/ 154546 w 708338"/>
              <a:gd name="connsiteY9" fmla="*/ 1429555 h 1584101"/>
              <a:gd name="connsiteX10" fmla="*/ 218940 w 708338"/>
              <a:gd name="connsiteY10" fmla="*/ 1493949 h 1584101"/>
              <a:gd name="connsiteX11" fmla="*/ 566670 w 708338"/>
              <a:gd name="connsiteY11" fmla="*/ 1493949 h 1584101"/>
              <a:gd name="connsiteX12" fmla="*/ 695459 w 708338"/>
              <a:gd name="connsiteY12" fmla="*/ 1584101 h 158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8338" h="1584101">
                <a:moveTo>
                  <a:pt x="695459" y="1584101"/>
                </a:moveTo>
                <a:lnTo>
                  <a:pt x="141667" y="1584101"/>
                </a:lnTo>
                <a:lnTo>
                  <a:pt x="0" y="1442434"/>
                </a:lnTo>
                <a:lnTo>
                  <a:pt x="0" y="167425"/>
                </a:lnTo>
                <a:lnTo>
                  <a:pt x="167425" y="0"/>
                </a:lnTo>
                <a:lnTo>
                  <a:pt x="708338" y="0"/>
                </a:lnTo>
                <a:lnTo>
                  <a:pt x="605307" y="103031"/>
                </a:lnTo>
                <a:lnTo>
                  <a:pt x="270456" y="103031"/>
                </a:lnTo>
                <a:lnTo>
                  <a:pt x="154546" y="218941"/>
                </a:lnTo>
                <a:lnTo>
                  <a:pt x="154546" y="1429555"/>
                </a:lnTo>
                <a:lnTo>
                  <a:pt x="218940" y="1493949"/>
                </a:lnTo>
                <a:lnTo>
                  <a:pt x="566670" y="1493949"/>
                </a:lnTo>
                <a:lnTo>
                  <a:pt x="695459" y="1584101"/>
                </a:lnTo>
                <a:close/>
              </a:path>
            </a:pathLst>
          </a:custGeom>
          <a:solidFill>
            <a:srgbClr val="18F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с двумя усеченными соседними углами 14"/>
          <p:cNvSpPr/>
          <p:nvPr/>
        </p:nvSpPr>
        <p:spPr>
          <a:xfrm>
            <a:off x="3167690" y="4309534"/>
            <a:ext cx="2344980" cy="2174970"/>
          </a:xfrm>
          <a:prstGeom prst="snip2SameRect">
            <a:avLst>
              <a:gd name="adj1" fmla="val 8003"/>
              <a:gd name="adj2" fmla="val 4833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двумя усеченными соседними углами 15"/>
          <p:cNvSpPr/>
          <p:nvPr/>
        </p:nvSpPr>
        <p:spPr>
          <a:xfrm>
            <a:off x="6779955" y="4309534"/>
            <a:ext cx="2344980" cy="2174970"/>
          </a:xfrm>
          <a:prstGeom prst="snip2SameRect">
            <a:avLst>
              <a:gd name="adj1" fmla="val 8003"/>
              <a:gd name="adj2" fmla="val 4833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" grpId="0"/>
      <p:bldP spid="2" grpId="1"/>
      <p:bldP spid="3" grpId="0" uiExpand="1" build="p"/>
      <p:bldP spid="3" grpId="1" build="p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1313645" y="1068945"/>
            <a:ext cx="9723549" cy="4855337"/>
          </a:xfrm>
          <a:custGeom>
            <a:avLst/>
            <a:gdLst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47728 w 9723549"/>
              <a:gd name="connsiteY11" fmla="*/ 2266682 h 3812148"/>
              <a:gd name="connsiteX12" fmla="*/ 0 w 9723549"/>
              <a:gd name="connsiteY12" fmla="*/ 1918954 h 3812148"/>
              <a:gd name="connsiteX13" fmla="*/ 0 w 9723549"/>
              <a:gd name="connsiteY13" fmla="*/ 206062 h 3812148"/>
              <a:gd name="connsiteX14" fmla="*/ 167425 w 9723549"/>
              <a:gd name="connsiteY14" fmla="*/ 0 h 3812148"/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34851 w 9723549"/>
              <a:gd name="connsiteY11" fmla="*/ 2671326 h 3812148"/>
              <a:gd name="connsiteX12" fmla="*/ 347728 w 9723549"/>
              <a:gd name="connsiteY12" fmla="*/ 2266682 h 3812148"/>
              <a:gd name="connsiteX13" fmla="*/ 0 w 9723549"/>
              <a:gd name="connsiteY13" fmla="*/ 1918954 h 3812148"/>
              <a:gd name="connsiteX14" fmla="*/ 0 w 9723549"/>
              <a:gd name="connsiteY14" fmla="*/ 206062 h 3812148"/>
              <a:gd name="connsiteX15" fmla="*/ 167425 w 9723549"/>
              <a:gd name="connsiteY15" fmla="*/ 0 h 3812148"/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34851 w 9723549"/>
              <a:gd name="connsiteY11" fmla="*/ 2671326 h 3812148"/>
              <a:gd name="connsiteX12" fmla="*/ 115908 w 9723549"/>
              <a:gd name="connsiteY12" fmla="*/ 2266682 h 3812148"/>
              <a:gd name="connsiteX13" fmla="*/ 0 w 9723549"/>
              <a:gd name="connsiteY13" fmla="*/ 1918954 h 3812148"/>
              <a:gd name="connsiteX14" fmla="*/ 0 w 9723549"/>
              <a:gd name="connsiteY14" fmla="*/ 206062 h 3812148"/>
              <a:gd name="connsiteX15" fmla="*/ 167425 w 9723549"/>
              <a:gd name="connsiteY15" fmla="*/ 0 h 3812148"/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115910 w 9723549"/>
              <a:gd name="connsiteY11" fmla="*/ 2671326 h 3812148"/>
              <a:gd name="connsiteX12" fmla="*/ 115908 w 9723549"/>
              <a:gd name="connsiteY12" fmla="*/ 2266682 h 3812148"/>
              <a:gd name="connsiteX13" fmla="*/ 0 w 9723549"/>
              <a:gd name="connsiteY13" fmla="*/ 1918954 h 3812148"/>
              <a:gd name="connsiteX14" fmla="*/ 0 w 9723549"/>
              <a:gd name="connsiteY14" fmla="*/ 206062 h 3812148"/>
              <a:gd name="connsiteX15" fmla="*/ 167425 w 9723549"/>
              <a:gd name="connsiteY15" fmla="*/ 0 h 3812148"/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73487 w 9723549"/>
              <a:gd name="connsiteY11" fmla="*/ 2946938 h 3812148"/>
              <a:gd name="connsiteX12" fmla="*/ 115910 w 9723549"/>
              <a:gd name="connsiteY12" fmla="*/ 2671326 h 3812148"/>
              <a:gd name="connsiteX13" fmla="*/ 115908 w 9723549"/>
              <a:gd name="connsiteY13" fmla="*/ 2266682 h 3812148"/>
              <a:gd name="connsiteX14" fmla="*/ 0 w 9723549"/>
              <a:gd name="connsiteY14" fmla="*/ 1918954 h 3812148"/>
              <a:gd name="connsiteX15" fmla="*/ 0 w 9723549"/>
              <a:gd name="connsiteY15" fmla="*/ 206062 h 3812148"/>
              <a:gd name="connsiteX16" fmla="*/ 167425 w 9723549"/>
              <a:gd name="connsiteY16" fmla="*/ 0 h 3812148"/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34851 w 9723549"/>
              <a:gd name="connsiteY11" fmla="*/ 2926715 h 3812148"/>
              <a:gd name="connsiteX12" fmla="*/ 115910 w 9723549"/>
              <a:gd name="connsiteY12" fmla="*/ 2671326 h 3812148"/>
              <a:gd name="connsiteX13" fmla="*/ 115908 w 9723549"/>
              <a:gd name="connsiteY13" fmla="*/ 2266682 h 3812148"/>
              <a:gd name="connsiteX14" fmla="*/ 0 w 9723549"/>
              <a:gd name="connsiteY14" fmla="*/ 1918954 h 3812148"/>
              <a:gd name="connsiteX15" fmla="*/ 0 w 9723549"/>
              <a:gd name="connsiteY15" fmla="*/ 206062 h 3812148"/>
              <a:gd name="connsiteX16" fmla="*/ 167425 w 9723549"/>
              <a:gd name="connsiteY16" fmla="*/ 0 h 38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23549" h="3812148">
                <a:moveTo>
                  <a:pt x="167425" y="0"/>
                </a:moveTo>
                <a:lnTo>
                  <a:pt x="2820473" y="0"/>
                </a:lnTo>
                <a:lnTo>
                  <a:pt x="3142445" y="321972"/>
                </a:lnTo>
                <a:lnTo>
                  <a:pt x="9440214" y="321972"/>
                </a:lnTo>
                <a:lnTo>
                  <a:pt x="9723549" y="605307"/>
                </a:lnTo>
                <a:lnTo>
                  <a:pt x="9723549" y="2614412"/>
                </a:lnTo>
                <a:lnTo>
                  <a:pt x="9002332" y="3335629"/>
                </a:lnTo>
                <a:lnTo>
                  <a:pt x="4829578" y="3335629"/>
                </a:lnTo>
                <a:lnTo>
                  <a:pt x="4353059" y="3812148"/>
                </a:lnTo>
                <a:lnTo>
                  <a:pt x="888642" y="3812148"/>
                </a:lnTo>
                <a:lnTo>
                  <a:pt x="347728" y="3271234"/>
                </a:lnTo>
                <a:cubicBezTo>
                  <a:pt x="313385" y="3166669"/>
                  <a:pt x="369194" y="3031280"/>
                  <a:pt x="334851" y="2926715"/>
                </a:cubicBezTo>
                <a:lnTo>
                  <a:pt x="115910" y="2671326"/>
                </a:lnTo>
                <a:cubicBezTo>
                  <a:pt x="115909" y="2536445"/>
                  <a:pt x="115909" y="2401563"/>
                  <a:pt x="115908" y="2266682"/>
                </a:cubicBezTo>
                <a:lnTo>
                  <a:pt x="0" y="1918954"/>
                </a:lnTo>
                <a:lnTo>
                  <a:pt x="0" y="206062"/>
                </a:lnTo>
                <a:lnTo>
                  <a:pt x="167425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73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39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Проблема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3645" y="1349107"/>
            <a:ext cx="10515600" cy="435133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Дублированный ввод данных</a:t>
            </a:r>
          </a:p>
          <a:p>
            <a:pPr lvl="1"/>
            <a:r>
              <a:rPr lang="ru-RU" dirty="0" smtClean="0">
                <a:solidFill>
                  <a:schemeClr val="bg1"/>
                </a:solidFill>
              </a:rPr>
              <a:t>Потеря оперативности</a:t>
            </a:r>
          </a:p>
          <a:p>
            <a:pPr lvl="1"/>
            <a:r>
              <a:rPr lang="ru-RU" dirty="0" smtClean="0">
                <a:solidFill>
                  <a:schemeClr val="bg1"/>
                </a:solidFill>
              </a:rPr>
              <a:t>Возможность ошибки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Учет информации на бумаге</a:t>
            </a:r>
          </a:p>
          <a:p>
            <a:pPr lvl="1"/>
            <a:r>
              <a:rPr lang="ru-RU" dirty="0" smtClean="0">
                <a:solidFill>
                  <a:schemeClr val="bg1"/>
                </a:solidFill>
              </a:rPr>
              <a:t>Дублированная информация</a:t>
            </a:r>
          </a:p>
          <a:p>
            <a:pPr lvl="1"/>
            <a:r>
              <a:rPr lang="ru-RU" dirty="0" smtClean="0">
                <a:solidFill>
                  <a:schemeClr val="bg1"/>
                </a:solidFill>
              </a:rPr>
              <a:t>Неэкономный расход бумажных ресурсов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Отсутствие автоматизации заполнения данных</a:t>
            </a:r>
          </a:p>
          <a:p>
            <a:pPr lvl="1"/>
            <a:r>
              <a:rPr lang="ru-RU" dirty="0" smtClean="0">
                <a:solidFill>
                  <a:schemeClr val="bg1"/>
                </a:solidFill>
              </a:rPr>
              <a:t>Потеря оперативности</a:t>
            </a:r>
          </a:p>
          <a:p>
            <a:pPr lvl="1"/>
            <a:r>
              <a:rPr lang="ru-RU" dirty="0" smtClean="0">
                <a:solidFill>
                  <a:schemeClr val="bg1"/>
                </a:solidFill>
              </a:rPr>
              <a:t>Ошибка человеческого фактора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3503054" y="-12879"/>
            <a:ext cx="1738647" cy="656822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 flipH="1">
            <a:off x="6950299" y="-12879"/>
            <a:ext cx="1738648" cy="656822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459" y="-899293"/>
            <a:ext cx="2724918" cy="2724918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541" y="-899293"/>
            <a:ext cx="2724918" cy="2724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127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/>
      <p:bldP spid="2" grpId="1"/>
      <p:bldP spid="3" grpId="0" build="p"/>
      <p:bldP spid="3" grpId="1" build="p"/>
      <p:bldP spid="5" grpId="0" animBg="1"/>
      <p:bldP spid="5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1313645" y="1068946"/>
            <a:ext cx="9723549" cy="3812148"/>
          </a:xfrm>
          <a:custGeom>
            <a:avLst/>
            <a:gdLst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47728 w 9723549"/>
              <a:gd name="connsiteY11" fmla="*/ 2266682 h 3812148"/>
              <a:gd name="connsiteX12" fmla="*/ 0 w 9723549"/>
              <a:gd name="connsiteY12" fmla="*/ 1918954 h 3812148"/>
              <a:gd name="connsiteX13" fmla="*/ 0 w 9723549"/>
              <a:gd name="connsiteY13" fmla="*/ 206062 h 3812148"/>
              <a:gd name="connsiteX14" fmla="*/ 167425 w 9723549"/>
              <a:gd name="connsiteY14" fmla="*/ 0 h 38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723549" h="3812148">
                <a:moveTo>
                  <a:pt x="167425" y="0"/>
                </a:moveTo>
                <a:lnTo>
                  <a:pt x="2820473" y="0"/>
                </a:lnTo>
                <a:lnTo>
                  <a:pt x="3142445" y="321972"/>
                </a:lnTo>
                <a:lnTo>
                  <a:pt x="9440214" y="321972"/>
                </a:lnTo>
                <a:lnTo>
                  <a:pt x="9723549" y="605307"/>
                </a:lnTo>
                <a:lnTo>
                  <a:pt x="9723549" y="2614412"/>
                </a:lnTo>
                <a:lnTo>
                  <a:pt x="9002332" y="3335629"/>
                </a:lnTo>
                <a:lnTo>
                  <a:pt x="4829578" y="3335629"/>
                </a:lnTo>
                <a:lnTo>
                  <a:pt x="4353059" y="3812148"/>
                </a:lnTo>
                <a:lnTo>
                  <a:pt x="888642" y="3812148"/>
                </a:lnTo>
                <a:lnTo>
                  <a:pt x="347728" y="3271234"/>
                </a:lnTo>
                <a:lnTo>
                  <a:pt x="347728" y="2266682"/>
                </a:lnTo>
                <a:lnTo>
                  <a:pt x="0" y="1918954"/>
                </a:lnTo>
                <a:lnTo>
                  <a:pt x="0" y="206062"/>
                </a:lnTo>
                <a:lnTo>
                  <a:pt x="167425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73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878"/>
            <a:ext cx="12192000" cy="6568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Возможные решения проблем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2296" y="167107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ИКТ</a:t>
            </a:r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ru-RU" dirty="0" smtClean="0">
                <a:solidFill>
                  <a:schemeClr val="bg1"/>
                </a:solidFill>
              </a:rPr>
              <a:t>о</a:t>
            </a:r>
            <a:r>
              <a:rPr lang="ru-RU" dirty="0">
                <a:solidFill>
                  <a:schemeClr val="bg1"/>
                </a:solidFill>
              </a:rPr>
              <a:t>т</a:t>
            </a:r>
            <a:r>
              <a:rPr lang="ru-RU" dirty="0" smtClean="0">
                <a:solidFill>
                  <a:schemeClr val="bg1"/>
                </a:solidFill>
              </a:rPr>
              <a:t>дел МАОУ «УТЛ» занимается работой с данными по следующим направлениям: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Информатизация ввода данных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Автоматизация обработки данных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Автоматизация заполнения данных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539545" y="-12879"/>
            <a:ext cx="1738647" cy="656822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 flipH="1">
            <a:off x="8881056" y="-12879"/>
            <a:ext cx="1738648" cy="656822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459" y="-899293"/>
            <a:ext cx="2724918" cy="2724918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541" y="-899293"/>
            <a:ext cx="2724918" cy="2724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721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/>
      <p:bldP spid="2" grpId="1"/>
      <p:bldP spid="3" grpId="0" build="p"/>
      <p:bldP spid="3" grpId="1" build="p"/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1159099" y="1068945"/>
            <a:ext cx="10194701" cy="5022761"/>
          </a:xfrm>
          <a:custGeom>
            <a:avLst/>
            <a:gdLst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47728 w 9723549"/>
              <a:gd name="connsiteY11" fmla="*/ 2266682 h 3812148"/>
              <a:gd name="connsiteX12" fmla="*/ 0 w 9723549"/>
              <a:gd name="connsiteY12" fmla="*/ 1918954 h 3812148"/>
              <a:gd name="connsiteX13" fmla="*/ 0 w 9723549"/>
              <a:gd name="connsiteY13" fmla="*/ 206062 h 3812148"/>
              <a:gd name="connsiteX14" fmla="*/ 167425 w 9723549"/>
              <a:gd name="connsiteY14" fmla="*/ 0 h 3812148"/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786 w 9723549"/>
              <a:gd name="connsiteY11" fmla="*/ 3351678 h 3812148"/>
              <a:gd name="connsiteX12" fmla="*/ 0 w 9723549"/>
              <a:gd name="connsiteY12" fmla="*/ 1918954 h 3812148"/>
              <a:gd name="connsiteX13" fmla="*/ 0 w 9723549"/>
              <a:gd name="connsiteY13" fmla="*/ 206062 h 3812148"/>
              <a:gd name="connsiteX14" fmla="*/ 167425 w 9723549"/>
              <a:gd name="connsiteY14" fmla="*/ 0 h 3812148"/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298593 w 9723549"/>
              <a:gd name="connsiteY10" fmla="*/ 3808845 h 3812148"/>
              <a:gd name="connsiteX11" fmla="*/ 3786 w 9723549"/>
              <a:gd name="connsiteY11" fmla="*/ 3351678 h 3812148"/>
              <a:gd name="connsiteX12" fmla="*/ 0 w 9723549"/>
              <a:gd name="connsiteY12" fmla="*/ 1918954 h 3812148"/>
              <a:gd name="connsiteX13" fmla="*/ 0 w 9723549"/>
              <a:gd name="connsiteY13" fmla="*/ 206062 h 3812148"/>
              <a:gd name="connsiteX14" fmla="*/ 167425 w 9723549"/>
              <a:gd name="connsiteY14" fmla="*/ 0 h 38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723549" h="3812148">
                <a:moveTo>
                  <a:pt x="167425" y="0"/>
                </a:moveTo>
                <a:lnTo>
                  <a:pt x="2820473" y="0"/>
                </a:lnTo>
                <a:lnTo>
                  <a:pt x="3142445" y="321972"/>
                </a:lnTo>
                <a:lnTo>
                  <a:pt x="9440214" y="321972"/>
                </a:lnTo>
                <a:lnTo>
                  <a:pt x="9723549" y="605307"/>
                </a:lnTo>
                <a:lnTo>
                  <a:pt x="9723549" y="2614412"/>
                </a:lnTo>
                <a:lnTo>
                  <a:pt x="9002332" y="3335629"/>
                </a:lnTo>
                <a:lnTo>
                  <a:pt x="4829578" y="3335629"/>
                </a:lnTo>
                <a:lnTo>
                  <a:pt x="4353059" y="3812148"/>
                </a:lnTo>
                <a:lnTo>
                  <a:pt x="888642" y="3812148"/>
                </a:lnTo>
                <a:lnTo>
                  <a:pt x="298593" y="3808845"/>
                </a:lnTo>
                <a:lnTo>
                  <a:pt x="3786" y="3351678"/>
                </a:lnTo>
                <a:lnTo>
                  <a:pt x="0" y="1918954"/>
                </a:lnTo>
                <a:lnTo>
                  <a:pt x="0" y="206062"/>
                </a:lnTo>
                <a:lnTo>
                  <a:pt x="167425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73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2879"/>
            <a:ext cx="10515600" cy="91439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Вспомогательные решения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на основе </a:t>
            </a:r>
            <a:r>
              <a:rPr lang="en-US" dirty="0" smtClean="0">
                <a:solidFill>
                  <a:schemeClr val="bg1"/>
                </a:solidFill>
              </a:rPr>
              <a:t>Excel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7140" y="141350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В работе ИКТ-отдела МАОУ «УТЛ» используется </a:t>
            </a:r>
            <a:r>
              <a:rPr lang="en-US" dirty="0" smtClean="0">
                <a:solidFill>
                  <a:schemeClr val="bg1"/>
                </a:solidFill>
              </a:rPr>
              <a:t>MS Office EXCEL </a:t>
            </a:r>
            <a:r>
              <a:rPr lang="ru-RU" dirty="0" smtClean="0">
                <a:solidFill>
                  <a:schemeClr val="bg1"/>
                </a:solidFill>
              </a:rPr>
              <a:t>по причинам: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Возможность передачи данных в среде приложений </a:t>
            </a:r>
            <a:r>
              <a:rPr lang="en-US" dirty="0" smtClean="0">
                <a:solidFill>
                  <a:schemeClr val="bg1"/>
                </a:solidFill>
              </a:rPr>
              <a:t>MS Office (Word, </a:t>
            </a:r>
            <a:r>
              <a:rPr lang="ru-RU" dirty="0" smtClean="0">
                <a:solidFill>
                  <a:schemeClr val="bg1"/>
                </a:solidFill>
              </a:rPr>
              <a:t>СУБД </a:t>
            </a:r>
            <a:r>
              <a:rPr lang="en-US" dirty="0" smtClean="0">
                <a:solidFill>
                  <a:schemeClr val="bg1"/>
                </a:solidFill>
              </a:rPr>
              <a:t>Access)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Возможность написания автоматизированных и </a:t>
            </a:r>
            <a:r>
              <a:rPr lang="en-US" dirty="0" smtClean="0">
                <a:solidFill>
                  <a:schemeClr val="bg1"/>
                </a:solidFill>
              </a:rPr>
              <a:t>/</a:t>
            </a:r>
            <a:r>
              <a:rPr lang="ru-RU" dirty="0" smtClean="0">
                <a:solidFill>
                  <a:schemeClr val="bg1"/>
                </a:solidFill>
              </a:rPr>
              <a:t>или программируемых файлов (за счет </a:t>
            </a:r>
            <a:r>
              <a:rPr lang="en-US" dirty="0" smtClean="0">
                <a:solidFill>
                  <a:schemeClr val="bg1"/>
                </a:solidFill>
              </a:rPr>
              <a:t>VBA)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Представления данных в табличных формах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Возможность оперативной обработки данных средствами </a:t>
            </a:r>
            <a:r>
              <a:rPr lang="en-US" dirty="0" smtClean="0">
                <a:solidFill>
                  <a:schemeClr val="bg1"/>
                </a:solidFill>
              </a:rPr>
              <a:t>Excel (</a:t>
            </a:r>
            <a:r>
              <a:rPr lang="ru-RU" dirty="0" smtClean="0">
                <a:solidFill>
                  <a:schemeClr val="bg1"/>
                </a:solidFill>
              </a:rPr>
              <a:t>формулы, надстройки, сводные таблицы)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1865809" y="-12880"/>
            <a:ext cx="1738647" cy="1017431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>
            <a:off x="8628882" y="-1"/>
            <a:ext cx="1738648" cy="1004553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459" y="-899293"/>
            <a:ext cx="2766256" cy="2724918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541" y="-899293"/>
            <a:ext cx="2724918" cy="2724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517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/>
      <p:bldP spid="2" grpId="1"/>
      <p:bldP spid="3" grpId="0" build="p"/>
      <p:bldP spid="3" grpId="1" build="p"/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864542" y="1645889"/>
            <a:ext cx="10489258" cy="2530985"/>
          </a:xfrm>
          <a:custGeom>
            <a:avLst/>
            <a:gdLst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47728 w 9723549"/>
              <a:gd name="connsiteY11" fmla="*/ 2266682 h 3812148"/>
              <a:gd name="connsiteX12" fmla="*/ 0 w 9723549"/>
              <a:gd name="connsiteY12" fmla="*/ 1918954 h 3812148"/>
              <a:gd name="connsiteX13" fmla="*/ 0 w 9723549"/>
              <a:gd name="connsiteY13" fmla="*/ 206062 h 3812148"/>
              <a:gd name="connsiteX14" fmla="*/ 167425 w 9723549"/>
              <a:gd name="connsiteY14" fmla="*/ 0 h 3812148"/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45282 w 9723549"/>
              <a:gd name="connsiteY8" fmla="*/ 3016117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47728 w 9723549"/>
              <a:gd name="connsiteY11" fmla="*/ 2266682 h 3812148"/>
              <a:gd name="connsiteX12" fmla="*/ 0 w 9723549"/>
              <a:gd name="connsiteY12" fmla="*/ 1918954 h 3812148"/>
              <a:gd name="connsiteX13" fmla="*/ 0 w 9723549"/>
              <a:gd name="connsiteY13" fmla="*/ 206062 h 3812148"/>
              <a:gd name="connsiteX14" fmla="*/ 167425 w 9723549"/>
              <a:gd name="connsiteY14" fmla="*/ 0 h 3812148"/>
              <a:gd name="connsiteX0" fmla="*/ 167425 w 9723549"/>
              <a:gd name="connsiteY0" fmla="*/ 0 h 3335629"/>
              <a:gd name="connsiteX1" fmla="*/ 2820473 w 9723549"/>
              <a:gd name="connsiteY1" fmla="*/ 0 h 3335629"/>
              <a:gd name="connsiteX2" fmla="*/ 3142445 w 9723549"/>
              <a:gd name="connsiteY2" fmla="*/ 321972 h 3335629"/>
              <a:gd name="connsiteX3" fmla="*/ 9440214 w 9723549"/>
              <a:gd name="connsiteY3" fmla="*/ 321972 h 3335629"/>
              <a:gd name="connsiteX4" fmla="*/ 9723549 w 9723549"/>
              <a:gd name="connsiteY4" fmla="*/ 605307 h 3335629"/>
              <a:gd name="connsiteX5" fmla="*/ 9723549 w 9723549"/>
              <a:gd name="connsiteY5" fmla="*/ 2614412 h 3335629"/>
              <a:gd name="connsiteX6" fmla="*/ 9002332 w 9723549"/>
              <a:gd name="connsiteY6" fmla="*/ 3335629 h 3335629"/>
              <a:gd name="connsiteX7" fmla="*/ 4829578 w 9723549"/>
              <a:gd name="connsiteY7" fmla="*/ 3335629 h 3335629"/>
              <a:gd name="connsiteX8" fmla="*/ 4345282 w 9723549"/>
              <a:gd name="connsiteY8" fmla="*/ 3016117 h 3335629"/>
              <a:gd name="connsiteX9" fmla="*/ 1020845 w 9723549"/>
              <a:gd name="connsiteY9" fmla="*/ 3049285 h 3335629"/>
              <a:gd name="connsiteX10" fmla="*/ 347728 w 9723549"/>
              <a:gd name="connsiteY10" fmla="*/ 3271234 h 3335629"/>
              <a:gd name="connsiteX11" fmla="*/ 347728 w 9723549"/>
              <a:gd name="connsiteY11" fmla="*/ 2266682 h 3335629"/>
              <a:gd name="connsiteX12" fmla="*/ 0 w 9723549"/>
              <a:gd name="connsiteY12" fmla="*/ 1918954 h 3335629"/>
              <a:gd name="connsiteX13" fmla="*/ 0 w 9723549"/>
              <a:gd name="connsiteY13" fmla="*/ 206062 h 3335629"/>
              <a:gd name="connsiteX14" fmla="*/ 167425 w 9723549"/>
              <a:gd name="connsiteY14" fmla="*/ 0 h 3335629"/>
              <a:gd name="connsiteX0" fmla="*/ 167425 w 9723549"/>
              <a:gd name="connsiteY0" fmla="*/ 0 h 3335629"/>
              <a:gd name="connsiteX1" fmla="*/ 2820473 w 9723549"/>
              <a:gd name="connsiteY1" fmla="*/ 0 h 3335629"/>
              <a:gd name="connsiteX2" fmla="*/ 3142445 w 9723549"/>
              <a:gd name="connsiteY2" fmla="*/ 321972 h 3335629"/>
              <a:gd name="connsiteX3" fmla="*/ 9440214 w 9723549"/>
              <a:gd name="connsiteY3" fmla="*/ 321972 h 3335629"/>
              <a:gd name="connsiteX4" fmla="*/ 9723549 w 9723549"/>
              <a:gd name="connsiteY4" fmla="*/ 605307 h 3335629"/>
              <a:gd name="connsiteX5" fmla="*/ 9723549 w 9723549"/>
              <a:gd name="connsiteY5" fmla="*/ 2614412 h 3335629"/>
              <a:gd name="connsiteX6" fmla="*/ 9002332 w 9723549"/>
              <a:gd name="connsiteY6" fmla="*/ 3335629 h 3335629"/>
              <a:gd name="connsiteX7" fmla="*/ 4829578 w 9723549"/>
              <a:gd name="connsiteY7" fmla="*/ 3335629 h 3335629"/>
              <a:gd name="connsiteX8" fmla="*/ 4345282 w 9723549"/>
              <a:gd name="connsiteY8" fmla="*/ 3016117 h 3335629"/>
              <a:gd name="connsiteX9" fmla="*/ 1020845 w 9723549"/>
              <a:gd name="connsiteY9" fmla="*/ 3049285 h 3335629"/>
              <a:gd name="connsiteX10" fmla="*/ 339952 w 9723549"/>
              <a:gd name="connsiteY10" fmla="*/ 2773715 h 3335629"/>
              <a:gd name="connsiteX11" fmla="*/ 347728 w 9723549"/>
              <a:gd name="connsiteY11" fmla="*/ 2266682 h 3335629"/>
              <a:gd name="connsiteX12" fmla="*/ 0 w 9723549"/>
              <a:gd name="connsiteY12" fmla="*/ 1918954 h 3335629"/>
              <a:gd name="connsiteX13" fmla="*/ 0 w 9723549"/>
              <a:gd name="connsiteY13" fmla="*/ 206062 h 3335629"/>
              <a:gd name="connsiteX14" fmla="*/ 167425 w 9723549"/>
              <a:gd name="connsiteY14" fmla="*/ 0 h 3335629"/>
              <a:gd name="connsiteX0" fmla="*/ 167425 w 9723549"/>
              <a:gd name="connsiteY0" fmla="*/ 0 h 3335629"/>
              <a:gd name="connsiteX1" fmla="*/ 2820473 w 9723549"/>
              <a:gd name="connsiteY1" fmla="*/ 0 h 3335629"/>
              <a:gd name="connsiteX2" fmla="*/ 3142445 w 9723549"/>
              <a:gd name="connsiteY2" fmla="*/ 321972 h 3335629"/>
              <a:gd name="connsiteX3" fmla="*/ 9440214 w 9723549"/>
              <a:gd name="connsiteY3" fmla="*/ 321972 h 3335629"/>
              <a:gd name="connsiteX4" fmla="*/ 9723549 w 9723549"/>
              <a:gd name="connsiteY4" fmla="*/ 605307 h 3335629"/>
              <a:gd name="connsiteX5" fmla="*/ 9723549 w 9723549"/>
              <a:gd name="connsiteY5" fmla="*/ 2614412 h 3335629"/>
              <a:gd name="connsiteX6" fmla="*/ 9002332 w 9723549"/>
              <a:gd name="connsiteY6" fmla="*/ 3335629 h 3335629"/>
              <a:gd name="connsiteX7" fmla="*/ 4829578 w 9723549"/>
              <a:gd name="connsiteY7" fmla="*/ 3335629 h 3335629"/>
              <a:gd name="connsiteX8" fmla="*/ 4345282 w 9723549"/>
              <a:gd name="connsiteY8" fmla="*/ 3016117 h 3335629"/>
              <a:gd name="connsiteX9" fmla="*/ 1020845 w 9723549"/>
              <a:gd name="connsiteY9" fmla="*/ 3049285 h 3335629"/>
              <a:gd name="connsiteX10" fmla="*/ 347729 w 9723549"/>
              <a:gd name="connsiteY10" fmla="*/ 2574707 h 3335629"/>
              <a:gd name="connsiteX11" fmla="*/ 347728 w 9723549"/>
              <a:gd name="connsiteY11" fmla="*/ 2266682 h 3335629"/>
              <a:gd name="connsiteX12" fmla="*/ 0 w 9723549"/>
              <a:gd name="connsiteY12" fmla="*/ 1918954 h 3335629"/>
              <a:gd name="connsiteX13" fmla="*/ 0 w 9723549"/>
              <a:gd name="connsiteY13" fmla="*/ 206062 h 3335629"/>
              <a:gd name="connsiteX14" fmla="*/ 167425 w 9723549"/>
              <a:gd name="connsiteY14" fmla="*/ 0 h 333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723549" h="3335629">
                <a:moveTo>
                  <a:pt x="167425" y="0"/>
                </a:moveTo>
                <a:lnTo>
                  <a:pt x="2820473" y="0"/>
                </a:lnTo>
                <a:lnTo>
                  <a:pt x="3142445" y="321972"/>
                </a:lnTo>
                <a:lnTo>
                  <a:pt x="9440214" y="321972"/>
                </a:lnTo>
                <a:lnTo>
                  <a:pt x="9723549" y="605307"/>
                </a:lnTo>
                <a:lnTo>
                  <a:pt x="9723549" y="2614412"/>
                </a:lnTo>
                <a:lnTo>
                  <a:pt x="9002332" y="3335629"/>
                </a:lnTo>
                <a:lnTo>
                  <a:pt x="4829578" y="3335629"/>
                </a:lnTo>
                <a:lnTo>
                  <a:pt x="4345282" y="3016117"/>
                </a:lnTo>
                <a:lnTo>
                  <a:pt x="1020845" y="3049285"/>
                </a:lnTo>
                <a:lnTo>
                  <a:pt x="347729" y="2574707"/>
                </a:lnTo>
                <a:cubicBezTo>
                  <a:pt x="347729" y="2472032"/>
                  <a:pt x="347728" y="2369357"/>
                  <a:pt x="347728" y="2266682"/>
                </a:cubicBezTo>
                <a:lnTo>
                  <a:pt x="0" y="1918954"/>
                </a:lnTo>
                <a:lnTo>
                  <a:pt x="0" y="206062"/>
                </a:lnTo>
                <a:lnTo>
                  <a:pt x="167425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73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Примеры использования расширенного функционала </a:t>
            </a:r>
            <a:r>
              <a:rPr lang="en-US" dirty="0" smtClean="0">
                <a:solidFill>
                  <a:schemeClr val="bg1"/>
                </a:solidFill>
              </a:rPr>
              <a:t>MS Office Excel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Файлы учета достижений учеников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Автозаполнение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Word</a:t>
            </a:r>
            <a:r>
              <a:rPr lang="ru-RU" dirty="0" smtClean="0">
                <a:solidFill>
                  <a:schemeClr val="bg1"/>
                </a:solidFill>
              </a:rPr>
              <a:t>-файлов по определённым шаблонам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Информация об итогах педагогической деятельности МАОУ «УТЛ»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06712" y="-12881"/>
            <a:ext cx="1738647" cy="1242965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 flipH="1">
            <a:off x="10346641" y="-12880"/>
            <a:ext cx="1738648" cy="1242965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459" y="-899293"/>
            <a:ext cx="2724918" cy="2724918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541" y="-899293"/>
            <a:ext cx="2724918" cy="2724918"/>
          </a:xfrm>
          <a:prstGeom prst="rect">
            <a:avLst/>
          </a:prstGeom>
          <a:noFill/>
        </p:spPr>
      </p:pic>
      <p:sp>
        <p:nvSpPr>
          <p:cNvPr id="9" name="Полилиния 8"/>
          <p:cNvSpPr/>
          <p:nvPr/>
        </p:nvSpPr>
        <p:spPr>
          <a:xfrm>
            <a:off x="864542" y="4182002"/>
            <a:ext cx="1151552" cy="2575286"/>
          </a:xfrm>
          <a:custGeom>
            <a:avLst/>
            <a:gdLst>
              <a:gd name="connsiteX0" fmla="*/ 695459 w 708338"/>
              <a:gd name="connsiteY0" fmla="*/ 1584101 h 1584101"/>
              <a:gd name="connsiteX1" fmla="*/ 141667 w 708338"/>
              <a:gd name="connsiteY1" fmla="*/ 1584101 h 1584101"/>
              <a:gd name="connsiteX2" fmla="*/ 0 w 708338"/>
              <a:gd name="connsiteY2" fmla="*/ 1442434 h 1584101"/>
              <a:gd name="connsiteX3" fmla="*/ 0 w 708338"/>
              <a:gd name="connsiteY3" fmla="*/ 167425 h 1584101"/>
              <a:gd name="connsiteX4" fmla="*/ 167425 w 708338"/>
              <a:gd name="connsiteY4" fmla="*/ 0 h 1584101"/>
              <a:gd name="connsiteX5" fmla="*/ 708338 w 708338"/>
              <a:gd name="connsiteY5" fmla="*/ 0 h 1584101"/>
              <a:gd name="connsiteX6" fmla="*/ 605307 w 708338"/>
              <a:gd name="connsiteY6" fmla="*/ 103031 h 1584101"/>
              <a:gd name="connsiteX7" fmla="*/ 270456 w 708338"/>
              <a:gd name="connsiteY7" fmla="*/ 103031 h 1584101"/>
              <a:gd name="connsiteX8" fmla="*/ 154546 w 708338"/>
              <a:gd name="connsiteY8" fmla="*/ 218941 h 1584101"/>
              <a:gd name="connsiteX9" fmla="*/ 154546 w 708338"/>
              <a:gd name="connsiteY9" fmla="*/ 1429555 h 1584101"/>
              <a:gd name="connsiteX10" fmla="*/ 218940 w 708338"/>
              <a:gd name="connsiteY10" fmla="*/ 1493949 h 1584101"/>
              <a:gd name="connsiteX11" fmla="*/ 566670 w 708338"/>
              <a:gd name="connsiteY11" fmla="*/ 1493949 h 1584101"/>
              <a:gd name="connsiteX12" fmla="*/ 695459 w 708338"/>
              <a:gd name="connsiteY12" fmla="*/ 1584101 h 158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8338" h="1584101">
                <a:moveTo>
                  <a:pt x="695459" y="1584101"/>
                </a:moveTo>
                <a:lnTo>
                  <a:pt x="141667" y="1584101"/>
                </a:lnTo>
                <a:lnTo>
                  <a:pt x="0" y="1442434"/>
                </a:lnTo>
                <a:lnTo>
                  <a:pt x="0" y="167425"/>
                </a:lnTo>
                <a:lnTo>
                  <a:pt x="167425" y="0"/>
                </a:lnTo>
                <a:lnTo>
                  <a:pt x="708338" y="0"/>
                </a:lnTo>
                <a:lnTo>
                  <a:pt x="605307" y="103031"/>
                </a:lnTo>
                <a:lnTo>
                  <a:pt x="270456" y="103031"/>
                </a:lnTo>
                <a:lnTo>
                  <a:pt x="154546" y="218941"/>
                </a:lnTo>
                <a:lnTo>
                  <a:pt x="154546" y="1429555"/>
                </a:lnTo>
                <a:lnTo>
                  <a:pt x="218940" y="1493949"/>
                </a:lnTo>
                <a:lnTo>
                  <a:pt x="566670" y="1493949"/>
                </a:lnTo>
                <a:lnTo>
                  <a:pt x="695459" y="1584101"/>
                </a:lnTo>
                <a:close/>
              </a:path>
            </a:pathLst>
          </a:custGeom>
          <a:solidFill>
            <a:srgbClr val="18F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 flipH="1">
            <a:off x="2852474" y="4183789"/>
            <a:ext cx="1151552" cy="2575286"/>
          </a:xfrm>
          <a:custGeom>
            <a:avLst/>
            <a:gdLst>
              <a:gd name="connsiteX0" fmla="*/ 695459 w 708338"/>
              <a:gd name="connsiteY0" fmla="*/ 1584101 h 1584101"/>
              <a:gd name="connsiteX1" fmla="*/ 141667 w 708338"/>
              <a:gd name="connsiteY1" fmla="*/ 1584101 h 1584101"/>
              <a:gd name="connsiteX2" fmla="*/ 0 w 708338"/>
              <a:gd name="connsiteY2" fmla="*/ 1442434 h 1584101"/>
              <a:gd name="connsiteX3" fmla="*/ 0 w 708338"/>
              <a:gd name="connsiteY3" fmla="*/ 167425 h 1584101"/>
              <a:gd name="connsiteX4" fmla="*/ 167425 w 708338"/>
              <a:gd name="connsiteY4" fmla="*/ 0 h 1584101"/>
              <a:gd name="connsiteX5" fmla="*/ 708338 w 708338"/>
              <a:gd name="connsiteY5" fmla="*/ 0 h 1584101"/>
              <a:gd name="connsiteX6" fmla="*/ 605307 w 708338"/>
              <a:gd name="connsiteY6" fmla="*/ 103031 h 1584101"/>
              <a:gd name="connsiteX7" fmla="*/ 270456 w 708338"/>
              <a:gd name="connsiteY7" fmla="*/ 103031 h 1584101"/>
              <a:gd name="connsiteX8" fmla="*/ 154546 w 708338"/>
              <a:gd name="connsiteY8" fmla="*/ 218941 h 1584101"/>
              <a:gd name="connsiteX9" fmla="*/ 154546 w 708338"/>
              <a:gd name="connsiteY9" fmla="*/ 1429555 h 1584101"/>
              <a:gd name="connsiteX10" fmla="*/ 218940 w 708338"/>
              <a:gd name="connsiteY10" fmla="*/ 1493949 h 1584101"/>
              <a:gd name="connsiteX11" fmla="*/ 566670 w 708338"/>
              <a:gd name="connsiteY11" fmla="*/ 1493949 h 1584101"/>
              <a:gd name="connsiteX12" fmla="*/ 695459 w 708338"/>
              <a:gd name="connsiteY12" fmla="*/ 1584101 h 158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8338" h="1584101">
                <a:moveTo>
                  <a:pt x="695459" y="1584101"/>
                </a:moveTo>
                <a:lnTo>
                  <a:pt x="141667" y="1584101"/>
                </a:lnTo>
                <a:lnTo>
                  <a:pt x="0" y="1442434"/>
                </a:lnTo>
                <a:lnTo>
                  <a:pt x="0" y="167425"/>
                </a:lnTo>
                <a:lnTo>
                  <a:pt x="167425" y="0"/>
                </a:lnTo>
                <a:lnTo>
                  <a:pt x="708338" y="0"/>
                </a:lnTo>
                <a:lnTo>
                  <a:pt x="605307" y="103031"/>
                </a:lnTo>
                <a:lnTo>
                  <a:pt x="270456" y="103031"/>
                </a:lnTo>
                <a:lnTo>
                  <a:pt x="154546" y="218941"/>
                </a:lnTo>
                <a:lnTo>
                  <a:pt x="154546" y="1429555"/>
                </a:lnTo>
                <a:lnTo>
                  <a:pt x="218940" y="1493949"/>
                </a:lnTo>
                <a:lnTo>
                  <a:pt x="566670" y="1493949"/>
                </a:lnTo>
                <a:lnTo>
                  <a:pt x="695459" y="1584101"/>
                </a:lnTo>
                <a:close/>
              </a:path>
            </a:pathLst>
          </a:custGeom>
          <a:solidFill>
            <a:srgbClr val="18F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с двумя усеченными соседними углами 10"/>
          <p:cNvSpPr/>
          <p:nvPr/>
        </p:nvSpPr>
        <p:spPr>
          <a:xfrm>
            <a:off x="1253614" y="4382160"/>
            <a:ext cx="2344980" cy="2174970"/>
          </a:xfrm>
          <a:prstGeom prst="snip2SameRect">
            <a:avLst>
              <a:gd name="adj1" fmla="val 8003"/>
              <a:gd name="adj2" fmla="val 4833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8214316" y="4180215"/>
            <a:ext cx="1151552" cy="2575286"/>
          </a:xfrm>
          <a:custGeom>
            <a:avLst/>
            <a:gdLst>
              <a:gd name="connsiteX0" fmla="*/ 695459 w 708338"/>
              <a:gd name="connsiteY0" fmla="*/ 1584101 h 1584101"/>
              <a:gd name="connsiteX1" fmla="*/ 141667 w 708338"/>
              <a:gd name="connsiteY1" fmla="*/ 1584101 h 1584101"/>
              <a:gd name="connsiteX2" fmla="*/ 0 w 708338"/>
              <a:gd name="connsiteY2" fmla="*/ 1442434 h 1584101"/>
              <a:gd name="connsiteX3" fmla="*/ 0 w 708338"/>
              <a:gd name="connsiteY3" fmla="*/ 167425 h 1584101"/>
              <a:gd name="connsiteX4" fmla="*/ 167425 w 708338"/>
              <a:gd name="connsiteY4" fmla="*/ 0 h 1584101"/>
              <a:gd name="connsiteX5" fmla="*/ 708338 w 708338"/>
              <a:gd name="connsiteY5" fmla="*/ 0 h 1584101"/>
              <a:gd name="connsiteX6" fmla="*/ 605307 w 708338"/>
              <a:gd name="connsiteY6" fmla="*/ 103031 h 1584101"/>
              <a:gd name="connsiteX7" fmla="*/ 270456 w 708338"/>
              <a:gd name="connsiteY7" fmla="*/ 103031 h 1584101"/>
              <a:gd name="connsiteX8" fmla="*/ 154546 w 708338"/>
              <a:gd name="connsiteY8" fmla="*/ 218941 h 1584101"/>
              <a:gd name="connsiteX9" fmla="*/ 154546 w 708338"/>
              <a:gd name="connsiteY9" fmla="*/ 1429555 h 1584101"/>
              <a:gd name="connsiteX10" fmla="*/ 218940 w 708338"/>
              <a:gd name="connsiteY10" fmla="*/ 1493949 h 1584101"/>
              <a:gd name="connsiteX11" fmla="*/ 566670 w 708338"/>
              <a:gd name="connsiteY11" fmla="*/ 1493949 h 1584101"/>
              <a:gd name="connsiteX12" fmla="*/ 695459 w 708338"/>
              <a:gd name="connsiteY12" fmla="*/ 1584101 h 158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8338" h="1584101">
                <a:moveTo>
                  <a:pt x="695459" y="1584101"/>
                </a:moveTo>
                <a:lnTo>
                  <a:pt x="141667" y="1584101"/>
                </a:lnTo>
                <a:lnTo>
                  <a:pt x="0" y="1442434"/>
                </a:lnTo>
                <a:lnTo>
                  <a:pt x="0" y="167425"/>
                </a:lnTo>
                <a:lnTo>
                  <a:pt x="167425" y="0"/>
                </a:lnTo>
                <a:lnTo>
                  <a:pt x="708338" y="0"/>
                </a:lnTo>
                <a:lnTo>
                  <a:pt x="605307" y="103031"/>
                </a:lnTo>
                <a:lnTo>
                  <a:pt x="270456" y="103031"/>
                </a:lnTo>
                <a:lnTo>
                  <a:pt x="154546" y="218941"/>
                </a:lnTo>
                <a:lnTo>
                  <a:pt x="154546" y="1429555"/>
                </a:lnTo>
                <a:lnTo>
                  <a:pt x="218940" y="1493949"/>
                </a:lnTo>
                <a:lnTo>
                  <a:pt x="566670" y="1493949"/>
                </a:lnTo>
                <a:lnTo>
                  <a:pt x="695459" y="1584101"/>
                </a:lnTo>
                <a:close/>
              </a:path>
            </a:pathLst>
          </a:custGeom>
          <a:solidFill>
            <a:srgbClr val="18F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 flipH="1">
            <a:off x="10202248" y="4182002"/>
            <a:ext cx="1151552" cy="2575286"/>
          </a:xfrm>
          <a:custGeom>
            <a:avLst/>
            <a:gdLst>
              <a:gd name="connsiteX0" fmla="*/ 695459 w 708338"/>
              <a:gd name="connsiteY0" fmla="*/ 1584101 h 1584101"/>
              <a:gd name="connsiteX1" fmla="*/ 141667 w 708338"/>
              <a:gd name="connsiteY1" fmla="*/ 1584101 h 1584101"/>
              <a:gd name="connsiteX2" fmla="*/ 0 w 708338"/>
              <a:gd name="connsiteY2" fmla="*/ 1442434 h 1584101"/>
              <a:gd name="connsiteX3" fmla="*/ 0 w 708338"/>
              <a:gd name="connsiteY3" fmla="*/ 167425 h 1584101"/>
              <a:gd name="connsiteX4" fmla="*/ 167425 w 708338"/>
              <a:gd name="connsiteY4" fmla="*/ 0 h 1584101"/>
              <a:gd name="connsiteX5" fmla="*/ 708338 w 708338"/>
              <a:gd name="connsiteY5" fmla="*/ 0 h 1584101"/>
              <a:gd name="connsiteX6" fmla="*/ 605307 w 708338"/>
              <a:gd name="connsiteY6" fmla="*/ 103031 h 1584101"/>
              <a:gd name="connsiteX7" fmla="*/ 270456 w 708338"/>
              <a:gd name="connsiteY7" fmla="*/ 103031 h 1584101"/>
              <a:gd name="connsiteX8" fmla="*/ 154546 w 708338"/>
              <a:gd name="connsiteY8" fmla="*/ 218941 h 1584101"/>
              <a:gd name="connsiteX9" fmla="*/ 154546 w 708338"/>
              <a:gd name="connsiteY9" fmla="*/ 1429555 h 1584101"/>
              <a:gd name="connsiteX10" fmla="*/ 218940 w 708338"/>
              <a:gd name="connsiteY10" fmla="*/ 1493949 h 1584101"/>
              <a:gd name="connsiteX11" fmla="*/ 566670 w 708338"/>
              <a:gd name="connsiteY11" fmla="*/ 1493949 h 1584101"/>
              <a:gd name="connsiteX12" fmla="*/ 695459 w 708338"/>
              <a:gd name="connsiteY12" fmla="*/ 1584101 h 158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8338" h="1584101">
                <a:moveTo>
                  <a:pt x="695459" y="1584101"/>
                </a:moveTo>
                <a:lnTo>
                  <a:pt x="141667" y="1584101"/>
                </a:lnTo>
                <a:lnTo>
                  <a:pt x="0" y="1442434"/>
                </a:lnTo>
                <a:lnTo>
                  <a:pt x="0" y="167425"/>
                </a:lnTo>
                <a:lnTo>
                  <a:pt x="167425" y="0"/>
                </a:lnTo>
                <a:lnTo>
                  <a:pt x="708338" y="0"/>
                </a:lnTo>
                <a:lnTo>
                  <a:pt x="605307" y="103031"/>
                </a:lnTo>
                <a:lnTo>
                  <a:pt x="270456" y="103031"/>
                </a:lnTo>
                <a:lnTo>
                  <a:pt x="154546" y="218941"/>
                </a:lnTo>
                <a:lnTo>
                  <a:pt x="154546" y="1429555"/>
                </a:lnTo>
                <a:lnTo>
                  <a:pt x="218940" y="1493949"/>
                </a:lnTo>
                <a:lnTo>
                  <a:pt x="566670" y="1493949"/>
                </a:lnTo>
                <a:lnTo>
                  <a:pt x="695459" y="1584101"/>
                </a:lnTo>
                <a:close/>
              </a:path>
            </a:pathLst>
          </a:custGeom>
          <a:solidFill>
            <a:srgbClr val="18F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усеченными соседними углами 13"/>
          <p:cNvSpPr/>
          <p:nvPr/>
        </p:nvSpPr>
        <p:spPr>
          <a:xfrm>
            <a:off x="8603388" y="4380373"/>
            <a:ext cx="2344980" cy="2174970"/>
          </a:xfrm>
          <a:prstGeom prst="snip2SameRect">
            <a:avLst>
              <a:gd name="adj1" fmla="val 8003"/>
              <a:gd name="adj2" fmla="val 4833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4543917" y="4180215"/>
            <a:ext cx="1151552" cy="2575286"/>
          </a:xfrm>
          <a:custGeom>
            <a:avLst/>
            <a:gdLst>
              <a:gd name="connsiteX0" fmla="*/ 695459 w 708338"/>
              <a:gd name="connsiteY0" fmla="*/ 1584101 h 1584101"/>
              <a:gd name="connsiteX1" fmla="*/ 141667 w 708338"/>
              <a:gd name="connsiteY1" fmla="*/ 1584101 h 1584101"/>
              <a:gd name="connsiteX2" fmla="*/ 0 w 708338"/>
              <a:gd name="connsiteY2" fmla="*/ 1442434 h 1584101"/>
              <a:gd name="connsiteX3" fmla="*/ 0 w 708338"/>
              <a:gd name="connsiteY3" fmla="*/ 167425 h 1584101"/>
              <a:gd name="connsiteX4" fmla="*/ 167425 w 708338"/>
              <a:gd name="connsiteY4" fmla="*/ 0 h 1584101"/>
              <a:gd name="connsiteX5" fmla="*/ 708338 w 708338"/>
              <a:gd name="connsiteY5" fmla="*/ 0 h 1584101"/>
              <a:gd name="connsiteX6" fmla="*/ 605307 w 708338"/>
              <a:gd name="connsiteY6" fmla="*/ 103031 h 1584101"/>
              <a:gd name="connsiteX7" fmla="*/ 270456 w 708338"/>
              <a:gd name="connsiteY7" fmla="*/ 103031 h 1584101"/>
              <a:gd name="connsiteX8" fmla="*/ 154546 w 708338"/>
              <a:gd name="connsiteY8" fmla="*/ 218941 h 1584101"/>
              <a:gd name="connsiteX9" fmla="*/ 154546 w 708338"/>
              <a:gd name="connsiteY9" fmla="*/ 1429555 h 1584101"/>
              <a:gd name="connsiteX10" fmla="*/ 218940 w 708338"/>
              <a:gd name="connsiteY10" fmla="*/ 1493949 h 1584101"/>
              <a:gd name="connsiteX11" fmla="*/ 566670 w 708338"/>
              <a:gd name="connsiteY11" fmla="*/ 1493949 h 1584101"/>
              <a:gd name="connsiteX12" fmla="*/ 695459 w 708338"/>
              <a:gd name="connsiteY12" fmla="*/ 1584101 h 158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8338" h="1584101">
                <a:moveTo>
                  <a:pt x="695459" y="1584101"/>
                </a:moveTo>
                <a:lnTo>
                  <a:pt x="141667" y="1584101"/>
                </a:lnTo>
                <a:lnTo>
                  <a:pt x="0" y="1442434"/>
                </a:lnTo>
                <a:lnTo>
                  <a:pt x="0" y="167425"/>
                </a:lnTo>
                <a:lnTo>
                  <a:pt x="167425" y="0"/>
                </a:lnTo>
                <a:lnTo>
                  <a:pt x="708338" y="0"/>
                </a:lnTo>
                <a:lnTo>
                  <a:pt x="605307" y="103031"/>
                </a:lnTo>
                <a:lnTo>
                  <a:pt x="270456" y="103031"/>
                </a:lnTo>
                <a:lnTo>
                  <a:pt x="154546" y="218941"/>
                </a:lnTo>
                <a:lnTo>
                  <a:pt x="154546" y="1429555"/>
                </a:lnTo>
                <a:lnTo>
                  <a:pt x="218940" y="1493949"/>
                </a:lnTo>
                <a:lnTo>
                  <a:pt x="566670" y="1493949"/>
                </a:lnTo>
                <a:lnTo>
                  <a:pt x="695459" y="1584101"/>
                </a:lnTo>
                <a:close/>
              </a:path>
            </a:pathLst>
          </a:custGeom>
          <a:solidFill>
            <a:srgbClr val="18F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 flipH="1">
            <a:off x="6531849" y="4182002"/>
            <a:ext cx="1151552" cy="2575286"/>
          </a:xfrm>
          <a:custGeom>
            <a:avLst/>
            <a:gdLst>
              <a:gd name="connsiteX0" fmla="*/ 695459 w 708338"/>
              <a:gd name="connsiteY0" fmla="*/ 1584101 h 1584101"/>
              <a:gd name="connsiteX1" fmla="*/ 141667 w 708338"/>
              <a:gd name="connsiteY1" fmla="*/ 1584101 h 1584101"/>
              <a:gd name="connsiteX2" fmla="*/ 0 w 708338"/>
              <a:gd name="connsiteY2" fmla="*/ 1442434 h 1584101"/>
              <a:gd name="connsiteX3" fmla="*/ 0 w 708338"/>
              <a:gd name="connsiteY3" fmla="*/ 167425 h 1584101"/>
              <a:gd name="connsiteX4" fmla="*/ 167425 w 708338"/>
              <a:gd name="connsiteY4" fmla="*/ 0 h 1584101"/>
              <a:gd name="connsiteX5" fmla="*/ 708338 w 708338"/>
              <a:gd name="connsiteY5" fmla="*/ 0 h 1584101"/>
              <a:gd name="connsiteX6" fmla="*/ 605307 w 708338"/>
              <a:gd name="connsiteY6" fmla="*/ 103031 h 1584101"/>
              <a:gd name="connsiteX7" fmla="*/ 270456 w 708338"/>
              <a:gd name="connsiteY7" fmla="*/ 103031 h 1584101"/>
              <a:gd name="connsiteX8" fmla="*/ 154546 w 708338"/>
              <a:gd name="connsiteY8" fmla="*/ 218941 h 1584101"/>
              <a:gd name="connsiteX9" fmla="*/ 154546 w 708338"/>
              <a:gd name="connsiteY9" fmla="*/ 1429555 h 1584101"/>
              <a:gd name="connsiteX10" fmla="*/ 218940 w 708338"/>
              <a:gd name="connsiteY10" fmla="*/ 1493949 h 1584101"/>
              <a:gd name="connsiteX11" fmla="*/ 566670 w 708338"/>
              <a:gd name="connsiteY11" fmla="*/ 1493949 h 1584101"/>
              <a:gd name="connsiteX12" fmla="*/ 695459 w 708338"/>
              <a:gd name="connsiteY12" fmla="*/ 1584101 h 158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8338" h="1584101">
                <a:moveTo>
                  <a:pt x="695459" y="1584101"/>
                </a:moveTo>
                <a:lnTo>
                  <a:pt x="141667" y="1584101"/>
                </a:lnTo>
                <a:lnTo>
                  <a:pt x="0" y="1442434"/>
                </a:lnTo>
                <a:lnTo>
                  <a:pt x="0" y="167425"/>
                </a:lnTo>
                <a:lnTo>
                  <a:pt x="167425" y="0"/>
                </a:lnTo>
                <a:lnTo>
                  <a:pt x="708338" y="0"/>
                </a:lnTo>
                <a:lnTo>
                  <a:pt x="605307" y="103031"/>
                </a:lnTo>
                <a:lnTo>
                  <a:pt x="270456" y="103031"/>
                </a:lnTo>
                <a:lnTo>
                  <a:pt x="154546" y="218941"/>
                </a:lnTo>
                <a:lnTo>
                  <a:pt x="154546" y="1429555"/>
                </a:lnTo>
                <a:lnTo>
                  <a:pt x="218940" y="1493949"/>
                </a:lnTo>
                <a:lnTo>
                  <a:pt x="566670" y="1493949"/>
                </a:lnTo>
                <a:lnTo>
                  <a:pt x="695459" y="1584101"/>
                </a:lnTo>
                <a:close/>
              </a:path>
            </a:pathLst>
          </a:custGeom>
          <a:solidFill>
            <a:srgbClr val="18F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двумя усеченными соседними углами 16"/>
          <p:cNvSpPr/>
          <p:nvPr/>
        </p:nvSpPr>
        <p:spPr>
          <a:xfrm>
            <a:off x="4932989" y="4380373"/>
            <a:ext cx="2344980" cy="2174970"/>
          </a:xfrm>
          <a:prstGeom prst="snip2SameRect">
            <a:avLst>
              <a:gd name="adj1" fmla="val 8003"/>
              <a:gd name="adj2" fmla="val 4833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1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/>
      <p:bldP spid="2" grpId="1"/>
      <p:bldP spid="3" grpId="0" uiExpand="1" build="p"/>
      <p:bldP spid="3" grpId="1" build="p"/>
      <p:bldP spid="5" grpId="0" animBg="1"/>
      <p:bldP spid="5" grpId="1" animBg="1"/>
      <p:bldP spid="6" grpId="0" animBg="1"/>
      <p:bldP spid="6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/>
          <p:nvPr/>
        </p:nvSpPr>
        <p:spPr>
          <a:xfrm>
            <a:off x="1313645" y="1068946"/>
            <a:ext cx="9723549" cy="3812148"/>
          </a:xfrm>
          <a:custGeom>
            <a:avLst/>
            <a:gdLst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47728 w 9723549"/>
              <a:gd name="connsiteY11" fmla="*/ 2266682 h 3812148"/>
              <a:gd name="connsiteX12" fmla="*/ 0 w 9723549"/>
              <a:gd name="connsiteY12" fmla="*/ 1918954 h 3812148"/>
              <a:gd name="connsiteX13" fmla="*/ 0 w 9723549"/>
              <a:gd name="connsiteY13" fmla="*/ 206062 h 3812148"/>
              <a:gd name="connsiteX14" fmla="*/ 167425 w 9723549"/>
              <a:gd name="connsiteY14" fmla="*/ 0 h 38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723549" h="3812148">
                <a:moveTo>
                  <a:pt x="167425" y="0"/>
                </a:moveTo>
                <a:lnTo>
                  <a:pt x="2820473" y="0"/>
                </a:lnTo>
                <a:lnTo>
                  <a:pt x="3142445" y="321972"/>
                </a:lnTo>
                <a:lnTo>
                  <a:pt x="9440214" y="321972"/>
                </a:lnTo>
                <a:lnTo>
                  <a:pt x="9723549" y="605307"/>
                </a:lnTo>
                <a:lnTo>
                  <a:pt x="9723549" y="2614412"/>
                </a:lnTo>
                <a:lnTo>
                  <a:pt x="9002332" y="3335629"/>
                </a:lnTo>
                <a:lnTo>
                  <a:pt x="4829578" y="3335629"/>
                </a:lnTo>
                <a:lnTo>
                  <a:pt x="4353059" y="3812148"/>
                </a:lnTo>
                <a:lnTo>
                  <a:pt x="888642" y="3812148"/>
                </a:lnTo>
                <a:lnTo>
                  <a:pt x="347728" y="3271234"/>
                </a:lnTo>
                <a:lnTo>
                  <a:pt x="347728" y="2266682"/>
                </a:lnTo>
                <a:lnTo>
                  <a:pt x="0" y="1918954"/>
                </a:lnTo>
                <a:lnTo>
                  <a:pt x="0" y="206062"/>
                </a:lnTo>
                <a:lnTo>
                  <a:pt x="167425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73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394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Автозаполнение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Word-</a:t>
            </a:r>
            <a:r>
              <a:rPr lang="ru-RU" dirty="0" smtClean="0">
                <a:solidFill>
                  <a:schemeClr val="bg1"/>
                </a:solidFill>
              </a:rPr>
              <a:t>файлов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108953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Причины: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Обработка и создание больших групп файлов </a:t>
            </a:r>
            <a:r>
              <a:rPr lang="en-US" dirty="0" smtClean="0">
                <a:solidFill>
                  <a:schemeClr val="bg1"/>
                </a:solidFill>
              </a:rPr>
              <a:t>Word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с определённой структурой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Повышение оперативности сотрудника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Решение – надстройка </a:t>
            </a:r>
            <a:r>
              <a:rPr lang="en-US" dirty="0" err="1" smtClean="0">
                <a:solidFill>
                  <a:schemeClr val="bg1"/>
                </a:solidFill>
              </a:rPr>
              <a:t>FillDocument</a:t>
            </a:r>
            <a:endParaRPr lang="ru-RU" dirty="0" smtClean="0">
              <a:solidFill>
                <a:schemeClr val="bg1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1601120" y="0"/>
            <a:ext cx="1738647" cy="656822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>
            <a:off x="8852232" y="-12879"/>
            <a:ext cx="1738648" cy="656822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459" y="-899293"/>
            <a:ext cx="2724918" cy="2724918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541" y="-899293"/>
            <a:ext cx="2724918" cy="2724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5517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Пример работы надстройки </a:t>
            </a:r>
            <a:r>
              <a:rPr lang="en-US" dirty="0" err="1" smtClean="0">
                <a:solidFill>
                  <a:schemeClr val="bg1"/>
                </a:solidFill>
              </a:rPr>
              <a:t>FillDocument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425463" y="-12879"/>
            <a:ext cx="1738647" cy="656822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 flipH="1">
            <a:off x="10027889" y="-12879"/>
            <a:ext cx="1738648" cy="656822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87" y="1268710"/>
            <a:ext cx="5442856" cy="544285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3" y="2601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9" y="-41116"/>
            <a:ext cx="12191998" cy="689648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369459" y="1268710"/>
            <a:ext cx="1707243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00" y="-18161"/>
            <a:ext cx="12192000" cy="6604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413829" y="0"/>
            <a:ext cx="682171" cy="3155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3" y="-18161"/>
            <a:ext cx="12192000" cy="69154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13" y="-79113"/>
            <a:ext cx="12217400" cy="693448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25400" y="174171"/>
            <a:ext cx="1099457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17" y="-84401"/>
            <a:ext cx="12217400" cy="69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6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/>
        </p:nvSpPr>
        <p:spPr>
          <a:xfrm>
            <a:off x="1159099" y="1068946"/>
            <a:ext cx="10194701" cy="4058226"/>
          </a:xfrm>
          <a:custGeom>
            <a:avLst/>
            <a:gdLst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47728 w 9723549"/>
              <a:gd name="connsiteY11" fmla="*/ 2266682 h 3812148"/>
              <a:gd name="connsiteX12" fmla="*/ 0 w 9723549"/>
              <a:gd name="connsiteY12" fmla="*/ 1918954 h 3812148"/>
              <a:gd name="connsiteX13" fmla="*/ 0 w 9723549"/>
              <a:gd name="connsiteY13" fmla="*/ 206062 h 3812148"/>
              <a:gd name="connsiteX14" fmla="*/ 167425 w 9723549"/>
              <a:gd name="connsiteY14" fmla="*/ 0 h 3812148"/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347728 w 9723549"/>
              <a:gd name="connsiteY10" fmla="*/ 3271234 h 3812148"/>
              <a:gd name="connsiteX11" fmla="*/ 3786 w 9723549"/>
              <a:gd name="connsiteY11" fmla="*/ 3351678 h 3812148"/>
              <a:gd name="connsiteX12" fmla="*/ 0 w 9723549"/>
              <a:gd name="connsiteY12" fmla="*/ 1918954 h 3812148"/>
              <a:gd name="connsiteX13" fmla="*/ 0 w 9723549"/>
              <a:gd name="connsiteY13" fmla="*/ 206062 h 3812148"/>
              <a:gd name="connsiteX14" fmla="*/ 167425 w 9723549"/>
              <a:gd name="connsiteY14" fmla="*/ 0 h 3812148"/>
              <a:gd name="connsiteX0" fmla="*/ 167425 w 9723549"/>
              <a:gd name="connsiteY0" fmla="*/ 0 h 3812148"/>
              <a:gd name="connsiteX1" fmla="*/ 2820473 w 9723549"/>
              <a:gd name="connsiteY1" fmla="*/ 0 h 3812148"/>
              <a:gd name="connsiteX2" fmla="*/ 3142445 w 9723549"/>
              <a:gd name="connsiteY2" fmla="*/ 321972 h 3812148"/>
              <a:gd name="connsiteX3" fmla="*/ 9440214 w 9723549"/>
              <a:gd name="connsiteY3" fmla="*/ 321972 h 3812148"/>
              <a:gd name="connsiteX4" fmla="*/ 9723549 w 9723549"/>
              <a:gd name="connsiteY4" fmla="*/ 605307 h 3812148"/>
              <a:gd name="connsiteX5" fmla="*/ 9723549 w 9723549"/>
              <a:gd name="connsiteY5" fmla="*/ 2614412 h 3812148"/>
              <a:gd name="connsiteX6" fmla="*/ 9002332 w 9723549"/>
              <a:gd name="connsiteY6" fmla="*/ 3335629 h 3812148"/>
              <a:gd name="connsiteX7" fmla="*/ 4829578 w 9723549"/>
              <a:gd name="connsiteY7" fmla="*/ 3335629 h 3812148"/>
              <a:gd name="connsiteX8" fmla="*/ 4353059 w 9723549"/>
              <a:gd name="connsiteY8" fmla="*/ 3812148 h 3812148"/>
              <a:gd name="connsiteX9" fmla="*/ 888642 w 9723549"/>
              <a:gd name="connsiteY9" fmla="*/ 3812148 h 3812148"/>
              <a:gd name="connsiteX10" fmla="*/ 298593 w 9723549"/>
              <a:gd name="connsiteY10" fmla="*/ 3808845 h 3812148"/>
              <a:gd name="connsiteX11" fmla="*/ 3786 w 9723549"/>
              <a:gd name="connsiteY11" fmla="*/ 3351678 h 3812148"/>
              <a:gd name="connsiteX12" fmla="*/ 0 w 9723549"/>
              <a:gd name="connsiteY12" fmla="*/ 1918954 h 3812148"/>
              <a:gd name="connsiteX13" fmla="*/ 0 w 9723549"/>
              <a:gd name="connsiteY13" fmla="*/ 206062 h 3812148"/>
              <a:gd name="connsiteX14" fmla="*/ 167425 w 9723549"/>
              <a:gd name="connsiteY14" fmla="*/ 0 h 38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723549" h="3812148">
                <a:moveTo>
                  <a:pt x="167425" y="0"/>
                </a:moveTo>
                <a:lnTo>
                  <a:pt x="2820473" y="0"/>
                </a:lnTo>
                <a:lnTo>
                  <a:pt x="3142445" y="321972"/>
                </a:lnTo>
                <a:lnTo>
                  <a:pt x="9440214" y="321972"/>
                </a:lnTo>
                <a:lnTo>
                  <a:pt x="9723549" y="605307"/>
                </a:lnTo>
                <a:lnTo>
                  <a:pt x="9723549" y="2614412"/>
                </a:lnTo>
                <a:lnTo>
                  <a:pt x="9002332" y="3335629"/>
                </a:lnTo>
                <a:lnTo>
                  <a:pt x="4829578" y="3335629"/>
                </a:lnTo>
                <a:lnTo>
                  <a:pt x="4353059" y="3812148"/>
                </a:lnTo>
                <a:lnTo>
                  <a:pt x="888642" y="3812148"/>
                </a:lnTo>
                <a:lnTo>
                  <a:pt x="298593" y="3808845"/>
                </a:lnTo>
                <a:lnTo>
                  <a:pt x="3786" y="3351678"/>
                </a:lnTo>
                <a:lnTo>
                  <a:pt x="0" y="1918954"/>
                </a:lnTo>
                <a:lnTo>
                  <a:pt x="0" y="206062"/>
                </a:lnTo>
                <a:lnTo>
                  <a:pt x="167425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73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2878"/>
            <a:ext cx="10515600" cy="9599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Информационная обработка итогов педагогической деятельности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2459" y="1346653"/>
            <a:ext cx="10515600" cy="435133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Представляет из себя комплекс </a:t>
            </a:r>
            <a:r>
              <a:rPr lang="en-US" dirty="0" smtClean="0">
                <a:solidFill>
                  <a:schemeClr val="bg1"/>
                </a:solidFill>
              </a:rPr>
              <a:t>Excel </a:t>
            </a:r>
            <a:r>
              <a:rPr lang="ru-RU" dirty="0" smtClean="0">
                <a:solidFill>
                  <a:schemeClr val="bg1"/>
                </a:solidFill>
              </a:rPr>
              <a:t>таблиц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1а. Итоги педагогической деятельности – предмет</a:t>
            </a:r>
          </a:p>
          <a:p>
            <a:pPr lvl="1"/>
            <a:r>
              <a:rPr lang="ru-RU" dirty="0" smtClean="0">
                <a:solidFill>
                  <a:schemeClr val="bg1"/>
                </a:solidFill>
              </a:rPr>
              <a:t>1а. Итоги педагогической деятельности – </a:t>
            </a:r>
            <a:r>
              <a:rPr lang="ru-RU" dirty="0" err="1" smtClean="0">
                <a:solidFill>
                  <a:schemeClr val="bg1"/>
                </a:solidFill>
              </a:rPr>
              <a:t>физ-ра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1б. Итоги педагогической деятельности – учитель</a:t>
            </a:r>
          </a:p>
          <a:p>
            <a:pPr lvl="1"/>
            <a:r>
              <a:rPr lang="ru-RU" dirty="0" smtClean="0">
                <a:solidFill>
                  <a:schemeClr val="bg1"/>
                </a:solidFill>
              </a:rPr>
              <a:t>1а. Итоги педагогической деятельности – учитель – </a:t>
            </a:r>
            <a:r>
              <a:rPr lang="ru-RU" dirty="0" err="1" smtClean="0">
                <a:solidFill>
                  <a:schemeClr val="bg1"/>
                </a:solidFill>
              </a:rPr>
              <a:t>физ-ра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2. Итоги педагогической деятельности – предметные таблицы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3. Итоги педагогической деятельности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966683" y="0"/>
            <a:ext cx="1738647" cy="1001486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 flipH="1">
            <a:off x="9486670" y="0"/>
            <a:ext cx="1738648" cy="1081825"/>
          </a:xfrm>
          <a:custGeom>
            <a:avLst/>
            <a:gdLst>
              <a:gd name="connsiteX0" fmla="*/ 0 w 1738647"/>
              <a:gd name="connsiteY0" fmla="*/ 0 h 656822"/>
              <a:gd name="connsiteX1" fmla="*/ 1275008 w 1738647"/>
              <a:gd name="connsiteY1" fmla="*/ 0 h 656822"/>
              <a:gd name="connsiteX2" fmla="*/ 1275008 w 1738647"/>
              <a:gd name="connsiteY2" fmla="*/ 141668 h 656822"/>
              <a:gd name="connsiteX3" fmla="*/ 1197735 w 1738647"/>
              <a:gd name="connsiteY3" fmla="*/ 218941 h 656822"/>
              <a:gd name="connsiteX4" fmla="*/ 1197735 w 1738647"/>
              <a:gd name="connsiteY4" fmla="*/ 437882 h 656822"/>
              <a:gd name="connsiteX5" fmla="*/ 1352281 w 1738647"/>
              <a:gd name="connsiteY5" fmla="*/ 592428 h 656822"/>
              <a:gd name="connsiteX6" fmla="*/ 1738647 w 1738647"/>
              <a:gd name="connsiteY6" fmla="*/ 592428 h 656822"/>
              <a:gd name="connsiteX7" fmla="*/ 1674253 w 1738647"/>
              <a:gd name="connsiteY7" fmla="*/ 656822 h 656822"/>
              <a:gd name="connsiteX8" fmla="*/ 850005 w 1738647"/>
              <a:gd name="connsiteY8" fmla="*/ 656822 h 656822"/>
              <a:gd name="connsiteX9" fmla="*/ 0 w 1738647"/>
              <a:gd name="connsiteY9" fmla="*/ 0 h 65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8647" h="656822">
                <a:moveTo>
                  <a:pt x="0" y="0"/>
                </a:moveTo>
                <a:lnTo>
                  <a:pt x="1275008" y="0"/>
                </a:lnTo>
                <a:lnTo>
                  <a:pt x="1275008" y="141668"/>
                </a:lnTo>
                <a:lnTo>
                  <a:pt x="1197735" y="218941"/>
                </a:lnTo>
                <a:lnTo>
                  <a:pt x="1197735" y="437882"/>
                </a:lnTo>
                <a:lnTo>
                  <a:pt x="1352281" y="592428"/>
                </a:lnTo>
                <a:lnTo>
                  <a:pt x="1738647" y="592428"/>
                </a:lnTo>
                <a:lnTo>
                  <a:pt x="1674253" y="656822"/>
                </a:lnTo>
                <a:lnTo>
                  <a:pt x="850005" y="6568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459" y="-899293"/>
            <a:ext cx="2724918" cy="2724918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541" y="-899293"/>
            <a:ext cx="2724918" cy="2724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4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/>
      <p:bldP spid="2" grpId="1"/>
      <p:bldP spid="3" grpId="0" build="p"/>
      <p:bldP spid="3" grpId="1" build="p"/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407</Words>
  <Application>Microsoft Office PowerPoint</Application>
  <PresentationFormat>Широкоэкранный</PresentationFormat>
  <Paragraphs>72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Segoe UI Light</vt:lpstr>
      <vt:lpstr>Тема Office</vt:lpstr>
      <vt:lpstr>Автоматизация процесса управления  в рамках реализации проекта «Электронный лицей»</vt:lpstr>
      <vt:lpstr>Вступление</vt:lpstr>
      <vt:lpstr>Проблема</vt:lpstr>
      <vt:lpstr>Возможные решения проблем</vt:lpstr>
      <vt:lpstr>Вспомогательные решения  на основе Excel</vt:lpstr>
      <vt:lpstr>Примеры использования расширенного функционала MS Office Excel</vt:lpstr>
      <vt:lpstr>Автозаполнение Word-файлов</vt:lpstr>
      <vt:lpstr>Пример работы надстройки FillDocument</vt:lpstr>
      <vt:lpstr>Информационная обработка итогов педагогической деятельности</vt:lpstr>
      <vt:lpstr>Принцип работы комплекса файлов  «Итоги педагогической деятельности»</vt:lpstr>
      <vt:lpstr>Принцип работы комплекса файлов  «Итоги педагогической деятельности»</vt:lpstr>
      <vt:lpstr>Пример работы комплекса файлов  «Итоги педагогической деятельности»</vt:lpstr>
      <vt:lpstr>Дальнейшее развитие</vt:lpstr>
      <vt:lpstr>Благодарю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Расширенный функционал MS Office Excel</dc:title>
  <dc:creator>Alexander Razuvaev</dc:creator>
  <cp:lastModifiedBy>Денисова А.В.</cp:lastModifiedBy>
  <cp:revision>35</cp:revision>
  <dcterms:created xsi:type="dcterms:W3CDTF">2015-12-07T06:30:08Z</dcterms:created>
  <dcterms:modified xsi:type="dcterms:W3CDTF">2015-12-08T10:09:52Z</dcterms:modified>
</cp:coreProperties>
</file>